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2" r:id="rId4"/>
    <p:sldMasterId id="2147483675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</p:sldIdLst>
  <p:sldSz cy="5143500" cx="9144000"/>
  <p:notesSz cx="6858000" cy="9144000"/>
  <p:embeddedFontLst>
    <p:embeddedFont>
      <p:font typeface="Dosis"/>
      <p:regular r:id="rId133"/>
      <p:bold r:id="rId134"/>
    </p:embeddedFont>
    <p:embeddedFont>
      <p:font typeface="Source Code Pro"/>
      <p:regular r:id="rId135"/>
      <p:bold r:id="rId136"/>
      <p:italic r:id="rId137"/>
      <p:boldItalic r:id="rId138"/>
    </p:embeddedFont>
    <p:embeddedFont>
      <p:font typeface="Quicksand"/>
      <p:regular r:id="rId139"/>
      <p:bold r:id="rId140"/>
    </p:embeddedFont>
    <p:embeddedFont>
      <p:font typeface="Changa One"/>
      <p:regular r:id="rId141"/>
      <p:italic r:id="rId142"/>
    </p:embeddedFont>
    <p:embeddedFont>
      <p:font typeface="Source Sans Pro"/>
      <p:regular r:id="rId143"/>
      <p:bold r:id="rId144"/>
      <p:italic r:id="rId145"/>
      <p:boldItalic r:id="rId146"/>
    </p:embeddedFont>
    <p:embeddedFont>
      <p:font typeface="Quicksand Medium"/>
      <p:regular r:id="rId147"/>
      <p:bold r:id="rId148"/>
    </p:embeddedFont>
    <p:embeddedFont>
      <p:font typeface="Quicksand Light"/>
      <p:regular r:id="rId149"/>
      <p:bold r:id="rId150"/>
    </p:embeddedFont>
    <p:embeddedFont>
      <p:font typeface="Open Sans"/>
      <p:regular r:id="rId151"/>
      <p:bold r:id="rId152"/>
      <p:italic r:id="rId153"/>
      <p:boldItalic r:id="rId1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5" roundtripDataSignature="AMtx7mhK1hPsUflMV9HGe9q+nIVfrAQK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QuicksandLight-bold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QuicksandLight-regular.fntdata"/><Relationship Id="rId4" Type="http://schemas.openxmlformats.org/officeDocument/2006/relationships/slideMaster" Target="slideMasters/slideMaster2.xml"/><Relationship Id="rId148" Type="http://schemas.openxmlformats.org/officeDocument/2006/relationships/font" Target="fonts/QuicksandMedium-bold.fntdata"/><Relationship Id="rId9" Type="http://schemas.openxmlformats.org/officeDocument/2006/relationships/slide" Target="slides/slide2.xml"/><Relationship Id="rId143" Type="http://schemas.openxmlformats.org/officeDocument/2006/relationships/font" Target="fonts/SourceSansPro-regular.fntdata"/><Relationship Id="rId142" Type="http://schemas.openxmlformats.org/officeDocument/2006/relationships/font" Target="fonts/ChangaOne-italic.fntdata"/><Relationship Id="rId141" Type="http://schemas.openxmlformats.org/officeDocument/2006/relationships/font" Target="fonts/ChangaOne-regular.fntdata"/><Relationship Id="rId140" Type="http://schemas.openxmlformats.org/officeDocument/2006/relationships/font" Target="fonts/Quicksand-bold.fntdata"/><Relationship Id="rId5" Type="http://schemas.openxmlformats.org/officeDocument/2006/relationships/slideMaster" Target="slideMasters/slideMaster3.xml"/><Relationship Id="rId147" Type="http://schemas.openxmlformats.org/officeDocument/2006/relationships/font" Target="fonts/QuicksandMedium-regular.fntdata"/><Relationship Id="rId6" Type="http://schemas.openxmlformats.org/officeDocument/2006/relationships/slideMaster" Target="slideMasters/slideMaster4.xml"/><Relationship Id="rId146" Type="http://schemas.openxmlformats.org/officeDocument/2006/relationships/font" Target="fonts/SourceSansPro-bold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SourceSansPro-italic.fntdata"/><Relationship Id="rId8" Type="http://schemas.openxmlformats.org/officeDocument/2006/relationships/slide" Target="slides/slide1.xml"/><Relationship Id="rId144" Type="http://schemas.openxmlformats.org/officeDocument/2006/relationships/font" Target="fonts/SourceSansPro-bold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font" Target="fonts/Quicksand-regular.fntdata"/><Relationship Id="rId138" Type="http://schemas.openxmlformats.org/officeDocument/2006/relationships/font" Target="fonts/SourceCodePro-boldItalic.fntdata"/><Relationship Id="rId137" Type="http://schemas.openxmlformats.org/officeDocument/2006/relationships/font" Target="fonts/SourceCodePro-italic.fntdata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font" Target="fonts/SourceCodePro-bold.fntdata"/><Relationship Id="rId135" Type="http://schemas.openxmlformats.org/officeDocument/2006/relationships/font" Target="fonts/SourceCodePro-regular.fntdata"/><Relationship Id="rId134" Type="http://schemas.openxmlformats.org/officeDocument/2006/relationships/font" Target="fonts/Dosis-bold.fntdata"/><Relationship Id="rId133" Type="http://schemas.openxmlformats.org/officeDocument/2006/relationships/font" Target="fonts/Dosis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schemas.openxmlformats.org/officeDocument/2006/relationships/font" Target="fonts/OpenSans-boldItalic.fntdata"/><Relationship Id="rId58" Type="http://schemas.openxmlformats.org/officeDocument/2006/relationships/slide" Target="slides/slide51.xml"/><Relationship Id="rId153" Type="http://schemas.openxmlformats.org/officeDocument/2006/relationships/font" Target="fonts/OpenSans-italic.fntdata"/><Relationship Id="rId152" Type="http://schemas.openxmlformats.org/officeDocument/2006/relationships/font" Target="fonts/OpenSans-bold.fntdata"/><Relationship Id="rId151" Type="http://schemas.openxmlformats.org/officeDocument/2006/relationships/font" Target="fonts/OpenSans-regular.fntdata"/><Relationship Id="rId155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lumeo.com.br/todos-posts/2020/06/12/um-guia-para-pnl-processamento-de-linguagem-natural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0111133c3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40111133c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40089b235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g140089b23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13ffca64f76_3_3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3" name="Google Shape;1903;g13ffca64f76_3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3ffca64f76_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3ffca64f76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13ffca64f76_3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6" name="Google Shape;1936;g13ffca64f76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13ffca64f76_3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13ffca64f76_3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3ffca64f76_3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2" name="Google Shape;1952;g13ffca64f76_3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3d41632c9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3" name="Google Shape;1973;g13d41632c9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140089b2358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2" name="Google Shape;1982;g140089b235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13d41632c9e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0" name="Google Shape;1990;g13d41632c9e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3d41632c9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g13d41632c9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fe8379f1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3fe8379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3d41632c9e_0_4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3" name="Google Shape;2013;g13d41632c9e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4008b751d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4008b751d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40089b2358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140089b23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4008b751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14008b751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140089b2358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5" name="Google Shape;2045;g140089b23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40089b23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140089b23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3d41632c9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13d41632c9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3d41632c9e_0_5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g13d41632c9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13ffca64f7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8" name="Google Shape;2078;g13ffca64f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3ffca64f76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6" name="Google Shape;2086;g13ffca64f7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fe8379f17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3fe8379f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40111133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40111133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4301e8627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g14301e86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3d41632c9e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3" name="Google Shape;2113;g13d41632c9e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13d41632c9e_0_5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2" name="Google Shape;2122;g13d41632c9e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1400b6ff7ee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1400b6ff7e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400b6ff7e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8" name="Google Shape;2138;g1400b6ff7e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0089b23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140089b23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Fonte: https://seedscientific.com/how-much-data-is-created-every-day/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d41632c9e_0_5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3d41632c9e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 linguagem Python na versão 3.8 foi utilizada em notebooks Colaboratory ou,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apenas, Colab1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. Notebooks são páginas Web que permitem a escrita e execução de código em um mesmo documento.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Para auxiliar no desenvolvimento do código, as principais bibliotecas foram utilizadas: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Numpy2 -adiciona suporte para trabalhar, de forma eficiente, com vetores e matrizes numéricas, bem como funções otimizadas para essas estruturas.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Keras3 provê interfaces para a criação, treinamento e avaliação das principais estruturas de redes neurais artificiais. Foi construída utilizando como base a biblioteca TensorFlow4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• Scikit-learn5 - contém os principais algoritmos para diferentes tarefas de Aprendizagem de Máquina, como Classificação e Regressão.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• Matplotlib6 e Seaborn7 - utilizadas para construção de gráficos.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biblioteca spaCy8 e NLTK9 - também foram utilizadas, bem como o framework flairNLP10, para trechos de códigos que envolvem o uso de modelos de PLN mais modernos, além de outras bibliotecas tradicionais da linguagem Python, como string e unicode.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d41632c9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13d41632c9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fd4e87bd9_0_2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3fd4e87bd9_0_2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3fcb66386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3fcb6638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3fe8379f17_1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13fe8379f17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fd4e87bd9_0_25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13fd4e87bd9_0_2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ffca64f76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3ffca64f7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3ffca64f76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3ffca64f7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fd4e87bd9_0_2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13fd4e87bd9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fd4e87bd9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3fd4e87bd9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4008b751d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4008b751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3fcb66386b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3fcb66386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fcb66386b_0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13fcb66386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ffca64f76_3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3ffca64f7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fcb66386b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3fcb66386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fcb66386b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13fcb66386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00b6ff7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400b6ff7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fd4e87bd9_0_24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13fd4e87bd9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3fd4e87bd9_0_24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3fd4e87bd9_0_2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fd4e87bd9_0_2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3fd4e87bd9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3fea148613_0_3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3fea148613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fea148613_0_3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3fea14861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fea148613_0_3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13fea14861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Explicar a composição da LSTM.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fea14861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3fea14861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3fea14861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3fea14861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fea148613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13fea14861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3fea148613_0_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13fea14861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f3c9f7e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f3c9f7e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fd4e87bd9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fd4e87bd9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40089b235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40089b235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fea148613_0_7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13fea148613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fea148613_0_7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3fea148613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fea148613_0_8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13fea148613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fea148613_0_8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13fea148613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Exemplos: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https://ilumeo.com.br/todos-posts/2020/06/12/um-guia-para-pnl-processamento-de-linguagem-natural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 lematização resolve as palavras em sua forma de dicionário (conhecida como lema), para a qual requer dicionários detalhados nos quais o algoritmo pode pesquisar e vincular palavras aos lemas correspondentes.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fd4e87bd9_0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fd4e87bd9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40089b235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140089b235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3fd4e87bd9_0_2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3fd4e87bd9_0_2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3d41632c9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2" name="Google Shape;842;g13d41632c9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fe8379f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3fe8379f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Fonte: https://seedscientific.com/how-much-data-is-created-every-day/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3d41632c9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3d41632c9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d41632c9e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13d41632c9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3fd4e87bd9_0_6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g13fd4e87bd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fd4e87bd9_0_6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13fd4e87bd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3d41632c9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13d41632c9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fd4e87bd9_0_1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3fd4e87bd9_0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3fd4e87bd9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13fd4e87bd9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fd4e87bd9_0_1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3fd4e87bd9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fd4e87bd9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13fd4e87bd9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3fd4e87bd9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3fd4e87bd9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0111133c3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40111133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13fd4e87bd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13fd4e87b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3d41632c9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13d41632c9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fd4e87bd9_0_15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13fd4e87bd9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3fe8379f17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2" name="Google Shape;1272;g13fe8379f1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3fd4e87bd9_0_18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13fd4e87bd9_0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3ffca64f76_3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13ffca64f76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3fd4e87bd9_0_15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g13fd4e87bd9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3ffca64f76_3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g13ffca64f76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3ffca64f76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13ffca64f76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3ffca64f76_3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g13ffca64f76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e8379f17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3fe8379f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3ffca64f76_3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13ffca64f76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13ffca64f76_3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g13ffca64f76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3fd4e87bd9_0_19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g13fd4e87bd9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3fd4e87bd9_0_19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9" name="Google Shape;1439;g13fd4e87bd9_0_1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3fd4e87bd9_0_16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13fd4e87bd9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3fd4e87bd9_0_19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8" name="Google Shape;1458;g13fd4e87bd9_0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3ffca64f76_3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g13ffca64f76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3ffca64f76_3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13ffca64f76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3fd4e87bd9_0_19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5" name="Google Shape;1485;g13fd4e87bd9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13fe8379f17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g13fe8379f1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0111133c3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40111133c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fd4e87bd9_0_20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g13fd4e87bd9_0_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ffca64f76_3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13ffca64f76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3fd4e87bd9_0_16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3" name="Google Shape;1563;g13fd4e87bd9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13fd4e87bd9_0_2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g13fd4e87bd9_0_2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13fe8379f17_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1" name="Google Shape;1601;g13fe8379f17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13ffca64f76_3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13ffca64f76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3fe8379f17_1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g13fe8379f17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3fe8379f17_1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8" name="Google Shape;1658;g13fe8379f17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3fe8379f17_1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0" name="Google Shape;1690;g13fe8379f17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3fd4e87bd9_0_2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g13fd4e87bd9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0111133c3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40111133c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Assim, um computador pode pensar, porém sem sinais de consciência, ou seja, com ausência de intencionalidade, significação e interpretação, o qual Searle afirma que é desprovido de faculdades cognitivas.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3ffca64f76_3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4" name="Google Shape;1744;g13ffca64f76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3fe8379f17_1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g13fe8379f17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3fd4e87bd9_0_2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g13fd4e87bd9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13fd4e87bd9_0_2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6" name="Google Shape;1816;g13fd4e87bd9_0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3ffca64f76_3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g13ffca64f76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3ffca64f76_3_2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9" name="Google Shape;1839;g13ffca64f76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13d41632c9e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3" name="Google Shape;1863;g13d41632c9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13ffca64f76_3_3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1" name="Google Shape;1871;g13ffca64f76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3ffca64f76_3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3ffca64f76_3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13fd4e87bd9_0_23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7" name="Google Shape;1887;g13fd4e87bd9_0_2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c161a4f37_0_39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6c161a4f37_0_39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6c161a4f37_0_39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g6c161a4f37_0_390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6c161a4f37_0_390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g6c161a4f37_0_390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g6c161a4f37_0_39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d41632c9e_0_22"/>
          <p:cNvSpPr txBox="1"/>
          <p:nvPr>
            <p:ph type="title"/>
          </p:nvPr>
        </p:nvSpPr>
        <p:spPr>
          <a:xfrm>
            <a:off x="1685400" y="458800"/>
            <a:ext cx="5773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3d41632c9e_0_22"/>
          <p:cNvSpPr/>
          <p:nvPr/>
        </p:nvSpPr>
        <p:spPr>
          <a:xfrm rot="881434">
            <a:off x="209232" y="4632986"/>
            <a:ext cx="221915" cy="223481"/>
          </a:xfrm>
          <a:custGeom>
            <a:rect b="b" l="l" r="r" t="t"/>
            <a:pathLst>
              <a:path extrusionOk="0" h="2038" w="2024">
                <a:moveTo>
                  <a:pt x="1084" y="261"/>
                </a:moveTo>
                <a:cubicBezTo>
                  <a:pt x="1099" y="347"/>
                  <a:pt x="1128" y="463"/>
                  <a:pt x="1157" y="535"/>
                </a:cubicBezTo>
                <a:cubicBezTo>
                  <a:pt x="1171" y="636"/>
                  <a:pt x="1200" y="723"/>
                  <a:pt x="1243" y="824"/>
                </a:cubicBezTo>
                <a:cubicBezTo>
                  <a:pt x="1258" y="853"/>
                  <a:pt x="1301" y="867"/>
                  <a:pt x="1503" y="940"/>
                </a:cubicBezTo>
                <a:cubicBezTo>
                  <a:pt x="1576" y="969"/>
                  <a:pt x="1677" y="998"/>
                  <a:pt x="1763" y="1041"/>
                </a:cubicBezTo>
                <a:cubicBezTo>
                  <a:pt x="1648" y="1084"/>
                  <a:pt x="1460" y="1156"/>
                  <a:pt x="1301" y="1214"/>
                </a:cubicBezTo>
                <a:cubicBezTo>
                  <a:pt x="1272" y="1229"/>
                  <a:pt x="1258" y="1243"/>
                  <a:pt x="1243" y="1272"/>
                </a:cubicBezTo>
                <a:cubicBezTo>
                  <a:pt x="1171" y="1445"/>
                  <a:pt x="1070" y="1662"/>
                  <a:pt x="998" y="1778"/>
                </a:cubicBezTo>
                <a:cubicBezTo>
                  <a:pt x="954" y="1662"/>
                  <a:pt x="896" y="1431"/>
                  <a:pt x="839" y="1243"/>
                </a:cubicBezTo>
                <a:cubicBezTo>
                  <a:pt x="839" y="1200"/>
                  <a:pt x="810" y="1171"/>
                  <a:pt x="766" y="1171"/>
                </a:cubicBezTo>
                <a:cubicBezTo>
                  <a:pt x="579" y="1142"/>
                  <a:pt x="362" y="1084"/>
                  <a:pt x="246" y="1055"/>
                </a:cubicBezTo>
                <a:cubicBezTo>
                  <a:pt x="434" y="954"/>
                  <a:pt x="622" y="867"/>
                  <a:pt x="824" y="781"/>
                </a:cubicBezTo>
                <a:cubicBezTo>
                  <a:pt x="839" y="766"/>
                  <a:pt x="868" y="752"/>
                  <a:pt x="868" y="737"/>
                </a:cubicBezTo>
                <a:cubicBezTo>
                  <a:pt x="940" y="564"/>
                  <a:pt x="1027" y="376"/>
                  <a:pt x="1084" y="261"/>
                </a:cubicBezTo>
                <a:close/>
                <a:moveTo>
                  <a:pt x="1099" y="1"/>
                </a:moveTo>
                <a:cubicBezTo>
                  <a:pt x="1041" y="1"/>
                  <a:pt x="954" y="1"/>
                  <a:pt x="723" y="636"/>
                </a:cubicBezTo>
                <a:cubicBezTo>
                  <a:pt x="44" y="911"/>
                  <a:pt x="15" y="998"/>
                  <a:pt x="1" y="1041"/>
                </a:cubicBezTo>
                <a:cubicBezTo>
                  <a:pt x="1" y="1070"/>
                  <a:pt x="1" y="1099"/>
                  <a:pt x="15" y="1128"/>
                </a:cubicBezTo>
                <a:cubicBezTo>
                  <a:pt x="44" y="1156"/>
                  <a:pt x="87" y="1229"/>
                  <a:pt x="680" y="1344"/>
                </a:cubicBezTo>
                <a:cubicBezTo>
                  <a:pt x="853" y="2038"/>
                  <a:pt x="925" y="2038"/>
                  <a:pt x="983" y="2038"/>
                </a:cubicBezTo>
                <a:lnTo>
                  <a:pt x="998" y="2038"/>
                </a:lnTo>
                <a:cubicBezTo>
                  <a:pt x="1055" y="2038"/>
                  <a:pt x="1113" y="2038"/>
                  <a:pt x="1402" y="1373"/>
                </a:cubicBezTo>
                <a:cubicBezTo>
                  <a:pt x="1604" y="1315"/>
                  <a:pt x="1792" y="1229"/>
                  <a:pt x="1980" y="1128"/>
                </a:cubicBezTo>
                <a:cubicBezTo>
                  <a:pt x="2009" y="1099"/>
                  <a:pt x="2023" y="1070"/>
                  <a:pt x="2023" y="1026"/>
                </a:cubicBezTo>
                <a:cubicBezTo>
                  <a:pt x="1995" y="940"/>
                  <a:pt x="1908" y="896"/>
                  <a:pt x="1561" y="781"/>
                </a:cubicBezTo>
                <a:lnTo>
                  <a:pt x="1388" y="709"/>
                </a:lnTo>
                <a:cubicBezTo>
                  <a:pt x="1373" y="665"/>
                  <a:pt x="1344" y="578"/>
                  <a:pt x="1330" y="506"/>
                </a:cubicBezTo>
                <a:cubicBezTo>
                  <a:pt x="1301" y="347"/>
                  <a:pt x="1258" y="188"/>
                  <a:pt x="1185" y="44"/>
                </a:cubicBezTo>
                <a:cubicBezTo>
                  <a:pt x="1157" y="29"/>
                  <a:pt x="1128" y="1"/>
                  <a:pt x="10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g13d41632c9e_0_22"/>
          <p:cNvGrpSpPr/>
          <p:nvPr/>
        </p:nvGrpSpPr>
        <p:grpSpPr>
          <a:xfrm>
            <a:off x="7952544" y="4160479"/>
            <a:ext cx="200992" cy="206083"/>
            <a:chOff x="2950083" y="2942772"/>
            <a:chExt cx="142245" cy="145837"/>
          </a:xfrm>
        </p:grpSpPr>
        <p:sp>
          <p:nvSpPr>
            <p:cNvPr id="62" name="Google Shape;62;g13d41632c9e_0_22"/>
            <p:cNvSpPr/>
            <p:nvPr/>
          </p:nvSpPr>
          <p:spPr>
            <a:xfrm>
              <a:off x="3016800" y="2942772"/>
              <a:ext cx="17449" cy="145837"/>
            </a:xfrm>
            <a:custGeom>
              <a:rect b="b" l="l" r="r" t="t"/>
              <a:pathLst>
                <a:path extrusionOk="0" h="1705" w="204">
                  <a:moveTo>
                    <a:pt x="102" y="0"/>
                  </a:moveTo>
                  <a:cubicBezTo>
                    <a:pt x="59" y="0"/>
                    <a:pt x="15" y="43"/>
                    <a:pt x="15" y="101"/>
                  </a:cubicBezTo>
                  <a:lnTo>
                    <a:pt x="1" y="1618"/>
                  </a:lnTo>
                  <a:cubicBezTo>
                    <a:pt x="1" y="1662"/>
                    <a:pt x="44" y="1705"/>
                    <a:pt x="102" y="1705"/>
                  </a:cubicBezTo>
                  <a:cubicBezTo>
                    <a:pt x="145" y="1705"/>
                    <a:pt x="189" y="1662"/>
                    <a:pt x="189" y="1618"/>
                  </a:cubicBezTo>
                  <a:lnTo>
                    <a:pt x="203" y="101"/>
                  </a:lnTo>
                  <a:cubicBezTo>
                    <a:pt x="203" y="43"/>
                    <a:pt x="160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13d41632c9e_0_22"/>
            <p:cNvSpPr/>
            <p:nvPr/>
          </p:nvSpPr>
          <p:spPr>
            <a:xfrm>
              <a:off x="2962486" y="2969971"/>
              <a:ext cx="129842" cy="90239"/>
            </a:xfrm>
            <a:custGeom>
              <a:rect b="b" l="l" r="r" t="t"/>
              <a:pathLst>
                <a:path extrusionOk="0" h="1055" w="1518">
                  <a:moveTo>
                    <a:pt x="1378" y="1"/>
                  </a:moveTo>
                  <a:cubicBezTo>
                    <a:pt x="1362" y="1"/>
                    <a:pt x="1346" y="5"/>
                    <a:pt x="1329" y="14"/>
                  </a:cubicBezTo>
                  <a:lnTo>
                    <a:pt x="72" y="896"/>
                  </a:lnTo>
                  <a:cubicBezTo>
                    <a:pt x="0" y="939"/>
                    <a:pt x="29" y="1055"/>
                    <a:pt x="116" y="1055"/>
                  </a:cubicBezTo>
                  <a:cubicBezTo>
                    <a:pt x="145" y="1055"/>
                    <a:pt x="159" y="1055"/>
                    <a:pt x="174" y="1040"/>
                  </a:cubicBezTo>
                  <a:lnTo>
                    <a:pt x="1445" y="159"/>
                  </a:lnTo>
                  <a:cubicBezTo>
                    <a:pt x="1518" y="110"/>
                    <a:pt x="1458" y="1"/>
                    <a:pt x="13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13d41632c9e_0_22"/>
            <p:cNvSpPr/>
            <p:nvPr/>
          </p:nvSpPr>
          <p:spPr>
            <a:xfrm>
              <a:off x="2975316" y="2963727"/>
              <a:ext cx="100931" cy="101445"/>
            </a:xfrm>
            <a:custGeom>
              <a:rect b="b" l="l" r="r" t="t"/>
              <a:pathLst>
                <a:path extrusionOk="0" h="1186" w="1180">
                  <a:moveTo>
                    <a:pt x="133" y="1"/>
                  </a:moveTo>
                  <a:cubicBezTo>
                    <a:pt x="61" y="1"/>
                    <a:pt x="0" y="93"/>
                    <a:pt x="67" y="160"/>
                  </a:cubicBezTo>
                  <a:lnTo>
                    <a:pt x="1006" y="1157"/>
                  </a:lnTo>
                  <a:cubicBezTo>
                    <a:pt x="1020" y="1171"/>
                    <a:pt x="1049" y="1185"/>
                    <a:pt x="1078" y="1185"/>
                  </a:cubicBezTo>
                  <a:cubicBezTo>
                    <a:pt x="1093" y="1185"/>
                    <a:pt x="1122" y="1171"/>
                    <a:pt x="1136" y="1157"/>
                  </a:cubicBezTo>
                  <a:cubicBezTo>
                    <a:pt x="1179" y="1128"/>
                    <a:pt x="1179" y="1070"/>
                    <a:pt x="1136" y="1026"/>
                  </a:cubicBezTo>
                  <a:lnTo>
                    <a:pt x="197" y="30"/>
                  </a:lnTo>
                  <a:cubicBezTo>
                    <a:pt x="177" y="9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13d41632c9e_0_22"/>
            <p:cNvSpPr/>
            <p:nvPr/>
          </p:nvSpPr>
          <p:spPr>
            <a:xfrm>
              <a:off x="2950083" y="3005724"/>
              <a:ext cx="140962" cy="16166"/>
            </a:xfrm>
            <a:custGeom>
              <a:rect b="b" l="l" r="r" t="t"/>
              <a:pathLst>
                <a:path extrusionOk="0" h="189" w="1648">
                  <a:moveTo>
                    <a:pt x="1561" y="1"/>
                  </a:moveTo>
                  <a:lnTo>
                    <a:pt x="102" y="15"/>
                  </a:lnTo>
                  <a:cubicBezTo>
                    <a:pt x="44" y="15"/>
                    <a:pt x="1" y="59"/>
                    <a:pt x="1" y="102"/>
                  </a:cubicBezTo>
                  <a:cubicBezTo>
                    <a:pt x="1" y="160"/>
                    <a:pt x="44" y="189"/>
                    <a:pt x="102" y="189"/>
                  </a:cubicBezTo>
                  <a:lnTo>
                    <a:pt x="1561" y="174"/>
                  </a:lnTo>
                  <a:cubicBezTo>
                    <a:pt x="1604" y="174"/>
                    <a:pt x="1648" y="131"/>
                    <a:pt x="1648" y="88"/>
                  </a:cubicBezTo>
                  <a:cubicBezTo>
                    <a:pt x="1648" y="44"/>
                    <a:pt x="1604" y="1"/>
                    <a:pt x="1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g13d41632c9e_0_22"/>
          <p:cNvGrpSpPr/>
          <p:nvPr/>
        </p:nvGrpSpPr>
        <p:grpSpPr>
          <a:xfrm>
            <a:off x="236263" y="458812"/>
            <a:ext cx="478830" cy="301953"/>
            <a:chOff x="4274113" y="691325"/>
            <a:chExt cx="478830" cy="301953"/>
          </a:xfrm>
        </p:grpSpPr>
        <p:sp>
          <p:nvSpPr>
            <p:cNvPr id="67" name="Google Shape;67;g13d41632c9e_0_22"/>
            <p:cNvSpPr/>
            <p:nvPr/>
          </p:nvSpPr>
          <p:spPr>
            <a:xfrm>
              <a:off x="4319329" y="691325"/>
              <a:ext cx="352459" cy="301953"/>
            </a:xfrm>
            <a:custGeom>
              <a:rect b="b" l="l" r="r" t="t"/>
              <a:pathLst>
                <a:path extrusionOk="0" h="2798" w="3266">
                  <a:moveTo>
                    <a:pt x="1864" y="182"/>
                  </a:moveTo>
                  <a:cubicBezTo>
                    <a:pt x="2543" y="182"/>
                    <a:pt x="3078" y="731"/>
                    <a:pt x="3078" y="1396"/>
                  </a:cubicBezTo>
                  <a:cubicBezTo>
                    <a:pt x="3078" y="2131"/>
                    <a:pt x="2473" y="2620"/>
                    <a:pt x="1845" y="2620"/>
                  </a:cubicBezTo>
                  <a:cubicBezTo>
                    <a:pt x="1547" y="2620"/>
                    <a:pt x="1244" y="2509"/>
                    <a:pt x="997" y="2263"/>
                  </a:cubicBezTo>
                  <a:cubicBezTo>
                    <a:pt x="231" y="1497"/>
                    <a:pt x="781" y="182"/>
                    <a:pt x="1864" y="182"/>
                  </a:cubicBezTo>
                  <a:close/>
                  <a:moveTo>
                    <a:pt x="1862" y="0"/>
                  </a:moveTo>
                  <a:cubicBezTo>
                    <a:pt x="1518" y="0"/>
                    <a:pt x="1167" y="128"/>
                    <a:pt x="882" y="413"/>
                  </a:cubicBezTo>
                  <a:cubicBezTo>
                    <a:pt x="0" y="1295"/>
                    <a:pt x="622" y="2797"/>
                    <a:pt x="1864" y="2797"/>
                  </a:cubicBezTo>
                  <a:cubicBezTo>
                    <a:pt x="2630" y="2797"/>
                    <a:pt x="3266" y="2162"/>
                    <a:pt x="3266" y="1396"/>
                  </a:cubicBezTo>
                  <a:cubicBezTo>
                    <a:pt x="3266" y="556"/>
                    <a:pt x="2579" y="0"/>
                    <a:pt x="18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g13d41632c9e_0_22"/>
            <p:cNvSpPr/>
            <p:nvPr/>
          </p:nvSpPr>
          <p:spPr>
            <a:xfrm>
              <a:off x="4274113" y="754564"/>
              <a:ext cx="478830" cy="211302"/>
            </a:xfrm>
            <a:custGeom>
              <a:rect b="b" l="l" r="r" t="t"/>
              <a:pathLst>
                <a:path extrusionOk="0" h="1958" w="4437">
                  <a:moveTo>
                    <a:pt x="3825" y="0"/>
                  </a:moveTo>
                  <a:cubicBezTo>
                    <a:pt x="3634" y="0"/>
                    <a:pt x="3456" y="23"/>
                    <a:pt x="3396" y="30"/>
                  </a:cubicBezTo>
                  <a:cubicBezTo>
                    <a:pt x="3338" y="44"/>
                    <a:pt x="3309" y="88"/>
                    <a:pt x="3323" y="131"/>
                  </a:cubicBezTo>
                  <a:cubicBezTo>
                    <a:pt x="3323" y="179"/>
                    <a:pt x="3353" y="207"/>
                    <a:pt x="3388" y="207"/>
                  </a:cubicBezTo>
                  <a:cubicBezTo>
                    <a:pt x="3395" y="207"/>
                    <a:pt x="3403" y="206"/>
                    <a:pt x="3410" y="203"/>
                  </a:cubicBezTo>
                  <a:cubicBezTo>
                    <a:pt x="3547" y="186"/>
                    <a:pt x="3694" y="176"/>
                    <a:pt x="3825" y="176"/>
                  </a:cubicBezTo>
                  <a:cubicBezTo>
                    <a:pt x="4025" y="176"/>
                    <a:pt x="4190" y="200"/>
                    <a:pt x="4234" y="261"/>
                  </a:cubicBezTo>
                  <a:cubicBezTo>
                    <a:pt x="4234" y="261"/>
                    <a:pt x="4248" y="275"/>
                    <a:pt x="4234" y="304"/>
                  </a:cubicBezTo>
                  <a:cubicBezTo>
                    <a:pt x="4205" y="405"/>
                    <a:pt x="3670" y="723"/>
                    <a:pt x="2601" y="1142"/>
                  </a:cubicBezTo>
                  <a:cubicBezTo>
                    <a:pt x="1625" y="1538"/>
                    <a:pt x="754" y="1785"/>
                    <a:pt x="387" y="1785"/>
                  </a:cubicBezTo>
                  <a:cubicBezTo>
                    <a:pt x="325" y="1785"/>
                    <a:pt x="277" y="1778"/>
                    <a:pt x="246" y="1764"/>
                  </a:cubicBezTo>
                  <a:cubicBezTo>
                    <a:pt x="217" y="1735"/>
                    <a:pt x="174" y="1720"/>
                    <a:pt x="174" y="1677"/>
                  </a:cubicBezTo>
                  <a:cubicBezTo>
                    <a:pt x="174" y="1547"/>
                    <a:pt x="578" y="1272"/>
                    <a:pt x="954" y="1084"/>
                  </a:cubicBezTo>
                  <a:cubicBezTo>
                    <a:pt x="997" y="1070"/>
                    <a:pt x="1026" y="1012"/>
                    <a:pt x="997" y="969"/>
                  </a:cubicBezTo>
                  <a:cubicBezTo>
                    <a:pt x="986" y="936"/>
                    <a:pt x="951" y="920"/>
                    <a:pt x="916" y="920"/>
                  </a:cubicBezTo>
                  <a:cubicBezTo>
                    <a:pt x="904" y="920"/>
                    <a:pt x="892" y="922"/>
                    <a:pt x="882" y="926"/>
                  </a:cubicBezTo>
                  <a:cubicBezTo>
                    <a:pt x="665" y="1027"/>
                    <a:pt x="0" y="1373"/>
                    <a:pt x="0" y="1677"/>
                  </a:cubicBezTo>
                  <a:cubicBezTo>
                    <a:pt x="0" y="1792"/>
                    <a:pt x="73" y="1894"/>
                    <a:pt x="174" y="1923"/>
                  </a:cubicBezTo>
                  <a:cubicBezTo>
                    <a:pt x="227" y="1944"/>
                    <a:pt x="279" y="1957"/>
                    <a:pt x="332" y="1957"/>
                  </a:cubicBezTo>
                  <a:cubicBezTo>
                    <a:pt x="352" y="1957"/>
                    <a:pt x="371" y="1955"/>
                    <a:pt x="390" y="1951"/>
                  </a:cubicBezTo>
                  <a:cubicBezTo>
                    <a:pt x="968" y="1951"/>
                    <a:pt x="2254" y="1504"/>
                    <a:pt x="3092" y="1142"/>
                  </a:cubicBezTo>
                  <a:cubicBezTo>
                    <a:pt x="3656" y="911"/>
                    <a:pt x="4349" y="564"/>
                    <a:pt x="4407" y="362"/>
                  </a:cubicBezTo>
                  <a:cubicBezTo>
                    <a:pt x="4436" y="290"/>
                    <a:pt x="4422" y="203"/>
                    <a:pt x="4378" y="145"/>
                  </a:cubicBezTo>
                  <a:cubicBezTo>
                    <a:pt x="4278" y="30"/>
                    <a:pt x="4043" y="0"/>
                    <a:pt x="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g13d41632c9e_0_22"/>
          <p:cNvSpPr/>
          <p:nvPr/>
        </p:nvSpPr>
        <p:spPr>
          <a:xfrm>
            <a:off x="2684162" y="4300852"/>
            <a:ext cx="395705" cy="390638"/>
          </a:xfrm>
          <a:custGeom>
            <a:rect b="b" l="l" r="r" t="t"/>
            <a:pathLst>
              <a:path extrusionOk="0" h="4394" w="4451">
                <a:moveTo>
                  <a:pt x="2266" y="0"/>
                </a:moveTo>
                <a:cubicBezTo>
                  <a:pt x="1767" y="0"/>
                  <a:pt x="1235" y="189"/>
                  <a:pt x="824" y="550"/>
                </a:cubicBezTo>
                <a:cubicBezTo>
                  <a:pt x="73" y="1215"/>
                  <a:pt x="0" y="2197"/>
                  <a:pt x="622" y="3194"/>
                </a:cubicBezTo>
                <a:cubicBezTo>
                  <a:pt x="1041" y="3859"/>
                  <a:pt x="1575" y="4249"/>
                  <a:pt x="2197" y="4365"/>
                </a:cubicBezTo>
                <a:cubicBezTo>
                  <a:pt x="2312" y="4379"/>
                  <a:pt x="2428" y="4394"/>
                  <a:pt x="2543" y="4394"/>
                </a:cubicBezTo>
                <a:cubicBezTo>
                  <a:pt x="3540" y="4394"/>
                  <a:pt x="4378" y="3729"/>
                  <a:pt x="4407" y="3686"/>
                </a:cubicBezTo>
                <a:cubicBezTo>
                  <a:pt x="4451" y="3657"/>
                  <a:pt x="4451" y="3599"/>
                  <a:pt x="4422" y="3570"/>
                </a:cubicBezTo>
                <a:cubicBezTo>
                  <a:pt x="4406" y="3546"/>
                  <a:pt x="4381" y="3535"/>
                  <a:pt x="4355" y="3535"/>
                </a:cubicBezTo>
                <a:cubicBezTo>
                  <a:pt x="4334" y="3535"/>
                  <a:pt x="4311" y="3543"/>
                  <a:pt x="4292" y="3556"/>
                </a:cubicBezTo>
                <a:cubicBezTo>
                  <a:pt x="4292" y="3556"/>
                  <a:pt x="3480" y="4205"/>
                  <a:pt x="2552" y="4205"/>
                </a:cubicBezTo>
                <a:cubicBezTo>
                  <a:pt x="2445" y="4205"/>
                  <a:pt x="2335" y="4196"/>
                  <a:pt x="2226" y="4177"/>
                </a:cubicBezTo>
                <a:cubicBezTo>
                  <a:pt x="1648" y="4090"/>
                  <a:pt x="1156" y="3729"/>
                  <a:pt x="766" y="3093"/>
                </a:cubicBezTo>
                <a:cubicBezTo>
                  <a:pt x="203" y="2183"/>
                  <a:pt x="289" y="1273"/>
                  <a:pt x="940" y="695"/>
                </a:cubicBezTo>
                <a:cubicBezTo>
                  <a:pt x="1314" y="362"/>
                  <a:pt x="1808" y="187"/>
                  <a:pt x="2268" y="187"/>
                </a:cubicBezTo>
                <a:cubicBezTo>
                  <a:pt x="2606" y="187"/>
                  <a:pt x="2926" y="282"/>
                  <a:pt x="3165" y="478"/>
                </a:cubicBezTo>
                <a:cubicBezTo>
                  <a:pt x="3887" y="1056"/>
                  <a:pt x="4046" y="1880"/>
                  <a:pt x="3844" y="2385"/>
                </a:cubicBezTo>
                <a:cubicBezTo>
                  <a:pt x="3700" y="2725"/>
                  <a:pt x="3402" y="2912"/>
                  <a:pt x="3004" y="2912"/>
                </a:cubicBezTo>
                <a:cubicBezTo>
                  <a:pt x="2962" y="2912"/>
                  <a:pt x="2920" y="2910"/>
                  <a:pt x="2876" y="2905"/>
                </a:cubicBezTo>
                <a:cubicBezTo>
                  <a:pt x="2124" y="2819"/>
                  <a:pt x="1922" y="2414"/>
                  <a:pt x="1864" y="2183"/>
                </a:cubicBezTo>
                <a:cubicBezTo>
                  <a:pt x="1792" y="1865"/>
                  <a:pt x="1908" y="1547"/>
                  <a:pt x="2153" y="1345"/>
                </a:cubicBezTo>
                <a:cubicBezTo>
                  <a:pt x="2215" y="1310"/>
                  <a:pt x="2281" y="1292"/>
                  <a:pt x="2345" y="1292"/>
                </a:cubicBezTo>
                <a:cubicBezTo>
                  <a:pt x="2415" y="1292"/>
                  <a:pt x="2483" y="1314"/>
                  <a:pt x="2543" y="1359"/>
                </a:cubicBezTo>
                <a:cubicBezTo>
                  <a:pt x="2702" y="1461"/>
                  <a:pt x="2789" y="1619"/>
                  <a:pt x="2804" y="1807"/>
                </a:cubicBezTo>
                <a:cubicBezTo>
                  <a:pt x="2789" y="1865"/>
                  <a:pt x="2746" y="1923"/>
                  <a:pt x="2688" y="1937"/>
                </a:cubicBezTo>
                <a:cubicBezTo>
                  <a:pt x="2645" y="1952"/>
                  <a:pt x="2616" y="2010"/>
                  <a:pt x="2630" y="2053"/>
                </a:cubicBezTo>
                <a:cubicBezTo>
                  <a:pt x="2642" y="2089"/>
                  <a:pt x="2683" y="2114"/>
                  <a:pt x="2722" y="2114"/>
                </a:cubicBezTo>
                <a:cubicBezTo>
                  <a:pt x="2730" y="2114"/>
                  <a:pt x="2738" y="2113"/>
                  <a:pt x="2746" y="2111"/>
                </a:cubicBezTo>
                <a:cubicBezTo>
                  <a:pt x="2876" y="2067"/>
                  <a:pt x="2962" y="1952"/>
                  <a:pt x="2977" y="1822"/>
                </a:cubicBezTo>
                <a:cubicBezTo>
                  <a:pt x="2977" y="1576"/>
                  <a:pt x="2847" y="1330"/>
                  <a:pt x="2645" y="1200"/>
                </a:cubicBezTo>
                <a:cubicBezTo>
                  <a:pt x="2551" y="1143"/>
                  <a:pt x="2450" y="1114"/>
                  <a:pt x="2348" y="1114"/>
                </a:cubicBezTo>
                <a:cubicBezTo>
                  <a:pt x="2247" y="1114"/>
                  <a:pt x="2146" y="1143"/>
                  <a:pt x="2052" y="1200"/>
                </a:cubicBezTo>
                <a:cubicBezTo>
                  <a:pt x="1734" y="1432"/>
                  <a:pt x="1590" y="1836"/>
                  <a:pt x="1691" y="2212"/>
                </a:cubicBezTo>
                <a:cubicBezTo>
                  <a:pt x="1807" y="2703"/>
                  <a:pt x="2226" y="3007"/>
                  <a:pt x="2847" y="3079"/>
                </a:cubicBezTo>
                <a:cubicBezTo>
                  <a:pt x="2902" y="3085"/>
                  <a:pt x="2956" y="3088"/>
                  <a:pt x="3009" y="3088"/>
                </a:cubicBezTo>
                <a:cubicBezTo>
                  <a:pt x="3478" y="3088"/>
                  <a:pt x="3835" y="2859"/>
                  <a:pt x="4017" y="2443"/>
                </a:cubicBezTo>
                <a:cubicBezTo>
                  <a:pt x="4248" y="1880"/>
                  <a:pt x="4075" y="969"/>
                  <a:pt x="3280" y="334"/>
                </a:cubicBezTo>
                <a:cubicBezTo>
                  <a:pt x="3006" y="109"/>
                  <a:pt x="2645" y="0"/>
                  <a:pt x="22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3d41632c9e_0_22"/>
          <p:cNvSpPr/>
          <p:nvPr/>
        </p:nvSpPr>
        <p:spPr>
          <a:xfrm>
            <a:off x="7829211" y="165334"/>
            <a:ext cx="123306" cy="112888"/>
          </a:xfrm>
          <a:custGeom>
            <a:rect b="b" l="l" r="r" t="t"/>
            <a:pathLst>
              <a:path extrusionOk="0" h="1257" w="1373">
                <a:moveTo>
                  <a:pt x="751" y="187"/>
                </a:moveTo>
                <a:cubicBezTo>
                  <a:pt x="997" y="187"/>
                  <a:pt x="1185" y="389"/>
                  <a:pt x="1185" y="620"/>
                </a:cubicBezTo>
                <a:cubicBezTo>
                  <a:pt x="1185" y="866"/>
                  <a:pt x="983" y="1068"/>
                  <a:pt x="737" y="1068"/>
                </a:cubicBezTo>
                <a:cubicBezTo>
                  <a:pt x="145" y="1068"/>
                  <a:pt x="145" y="187"/>
                  <a:pt x="737" y="187"/>
                </a:cubicBezTo>
                <a:close/>
                <a:moveTo>
                  <a:pt x="750" y="0"/>
                </a:moveTo>
                <a:cubicBezTo>
                  <a:pt x="513" y="0"/>
                  <a:pt x="278" y="137"/>
                  <a:pt x="174" y="389"/>
                </a:cubicBezTo>
                <a:cubicBezTo>
                  <a:pt x="0" y="794"/>
                  <a:pt x="304" y="1256"/>
                  <a:pt x="737" y="1256"/>
                </a:cubicBezTo>
                <a:cubicBezTo>
                  <a:pt x="1084" y="1256"/>
                  <a:pt x="1373" y="967"/>
                  <a:pt x="1373" y="635"/>
                </a:cubicBezTo>
                <a:cubicBezTo>
                  <a:pt x="1373" y="461"/>
                  <a:pt x="1301" y="302"/>
                  <a:pt x="1185" y="187"/>
                </a:cubicBezTo>
                <a:cubicBezTo>
                  <a:pt x="1064" y="60"/>
                  <a:pt x="906" y="0"/>
                  <a:pt x="7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3d41632c9e_0_22"/>
          <p:cNvSpPr/>
          <p:nvPr/>
        </p:nvSpPr>
        <p:spPr>
          <a:xfrm flipH="1" rot="462781">
            <a:off x="8274385" y="320026"/>
            <a:ext cx="651784" cy="429960"/>
          </a:xfrm>
          <a:custGeom>
            <a:rect b="b" l="l" r="r" t="t"/>
            <a:pathLst>
              <a:path extrusionOk="0" h="4061" w="6156">
                <a:moveTo>
                  <a:pt x="3063" y="621"/>
                </a:moveTo>
                <a:cubicBezTo>
                  <a:pt x="3266" y="795"/>
                  <a:pt x="3352" y="1069"/>
                  <a:pt x="3280" y="1315"/>
                </a:cubicBezTo>
                <a:cubicBezTo>
                  <a:pt x="3262" y="1406"/>
                  <a:pt x="3186" y="1463"/>
                  <a:pt x="3107" y="1463"/>
                </a:cubicBezTo>
                <a:cubicBezTo>
                  <a:pt x="3061" y="1463"/>
                  <a:pt x="3014" y="1444"/>
                  <a:pt x="2977" y="1402"/>
                </a:cubicBezTo>
                <a:cubicBezTo>
                  <a:pt x="2803" y="1257"/>
                  <a:pt x="2847" y="925"/>
                  <a:pt x="3049" y="621"/>
                </a:cubicBezTo>
                <a:close/>
                <a:moveTo>
                  <a:pt x="4927" y="1517"/>
                </a:moveTo>
                <a:lnTo>
                  <a:pt x="4927" y="1517"/>
                </a:lnTo>
                <a:cubicBezTo>
                  <a:pt x="4913" y="1806"/>
                  <a:pt x="4696" y="2066"/>
                  <a:pt x="4407" y="2139"/>
                </a:cubicBezTo>
                <a:lnTo>
                  <a:pt x="4364" y="2139"/>
                </a:lnTo>
                <a:cubicBezTo>
                  <a:pt x="4292" y="2139"/>
                  <a:pt x="4292" y="2110"/>
                  <a:pt x="4292" y="2095"/>
                </a:cubicBezTo>
                <a:cubicBezTo>
                  <a:pt x="4277" y="1951"/>
                  <a:pt x="4537" y="1604"/>
                  <a:pt x="4927" y="1517"/>
                </a:cubicBezTo>
                <a:close/>
                <a:moveTo>
                  <a:pt x="1720" y="2384"/>
                </a:moveTo>
                <a:cubicBezTo>
                  <a:pt x="1763" y="2384"/>
                  <a:pt x="1806" y="2413"/>
                  <a:pt x="1835" y="2456"/>
                </a:cubicBezTo>
                <a:cubicBezTo>
                  <a:pt x="1965" y="2586"/>
                  <a:pt x="1994" y="2789"/>
                  <a:pt x="1922" y="2962"/>
                </a:cubicBezTo>
                <a:cubicBezTo>
                  <a:pt x="1821" y="3136"/>
                  <a:pt x="1633" y="3237"/>
                  <a:pt x="1431" y="3237"/>
                </a:cubicBezTo>
                <a:cubicBezTo>
                  <a:pt x="1387" y="2962"/>
                  <a:pt x="1445" y="2688"/>
                  <a:pt x="1590" y="2456"/>
                </a:cubicBezTo>
                <a:cubicBezTo>
                  <a:pt x="1619" y="2413"/>
                  <a:pt x="1662" y="2384"/>
                  <a:pt x="1720" y="2384"/>
                </a:cubicBezTo>
                <a:close/>
                <a:moveTo>
                  <a:pt x="3757" y="2630"/>
                </a:moveTo>
                <a:cubicBezTo>
                  <a:pt x="3771" y="2630"/>
                  <a:pt x="3800" y="2659"/>
                  <a:pt x="3829" y="2760"/>
                </a:cubicBezTo>
                <a:cubicBezTo>
                  <a:pt x="3916" y="2977"/>
                  <a:pt x="3858" y="3237"/>
                  <a:pt x="3714" y="3410"/>
                </a:cubicBezTo>
                <a:cubicBezTo>
                  <a:pt x="3584" y="3208"/>
                  <a:pt x="3569" y="2948"/>
                  <a:pt x="3656" y="2731"/>
                </a:cubicBezTo>
                <a:cubicBezTo>
                  <a:pt x="3699" y="2659"/>
                  <a:pt x="3728" y="2630"/>
                  <a:pt x="3757" y="2630"/>
                </a:cubicBezTo>
                <a:close/>
                <a:moveTo>
                  <a:pt x="3836" y="172"/>
                </a:moveTo>
                <a:cubicBezTo>
                  <a:pt x="3998" y="172"/>
                  <a:pt x="4161" y="220"/>
                  <a:pt x="4306" y="318"/>
                </a:cubicBezTo>
                <a:cubicBezTo>
                  <a:pt x="4682" y="520"/>
                  <a:pt x="4913" y="896"/>
                  <a:pt x="4956" y="1315"/>
                </a:cubicBezTo>
                <a:cubicBezTo>
                  <a:pt x="4494" y="1402"/>
                  <a:pt x="4118" y="1835"/>
                  <a:pt x="4133" y="2095"/>
                </a:cubicBezTo>
                <a:cubicBezTo>
                  <a:pt x="4133" y="2217"/>
                  <a:pt x="4234" y="2313"/>
                  <a:pt x="4353" y="2313"/>
                </a:cubicBezTo>
                <a:cubicBezTo>
                  <a:pt x="4362" y="2313"/>
                  <a:pt x="4370" y="2313"/>
                  <a:pt x="4378" y="2312"/>
                </a:cubicBezTo>
                <a:lnTo>
                  <a:pt x="4451" y="2312"/>
                </a:lnTo>
                <a:cubicBezTo>
                  <a:pt x="4826" y="2254"/>
                  <a:pt x="5086" y="1922"/>
                  <a:pt x="5130" y="1488"/>
                </a:cubicBezTo>
                <a:cubicBezTo>
                  <a:pt x="5346" y="1503"/>
                  <a:pt x="5549" y="1604"/>
                  <a:pt x="5693" y="1777"/>
                </a:cubicBezTo>
                <a:cubicBezTo>
                  <a:pt x="5924" y="2023"/>
                  <a:pt x="5968" y="2399"/>
                  <a:pt x="5809" y="2702"/>
                </a:cubicBezTo>
                <a:cubicBezTo>
                  <a:pt x="5563" y="3280"/>
                  <a:pt x="4855" y="3815"/>
                  <a:pt x="4335" y="3815"/>
                </a:cubicBezTo>
                <a:cubicBezTo>
                  <a:pt x="4205" y="3815"/>
                  <a:pt x="4075" y="3771"/>
                  <a:pt x="3974" y="3699"/>
                </a:cubicBezTo>
                <a:cubicBezTo>
                  <a:pt x="3930" y="3656"/>
                  <a:pt x="3873" y="3612"/>
                  <a:pt x="3829" y="3555"/>
                </a:cubicBezTo>
                <a:cubicBezTo>
                  <a:pt x="4046" y="3323"/>
                  <a:pt x="4118" y="3005"/>
                  <a:pt x="4003" y="2702"/>
                </a:cubicBezTo>
                <a:cubicBezTo>
                  <a:pt x="3930" y="2485"/>
                  <a:pt x="3815" y="2442"/>
                  <a:pt x="3757" y="2442"/>
                </a:cubicBezTo>
                <a:cubicBezTo>
                  <a:pt x="3641" y="2456"/>
                  <a:pt x="3540" y="2529"/>
                  <a:pt x="3497" y="2644"/>
                </a:cubicBezTo>
                <a:cubicBezTo>
                  <a:pt x="3381" y="2933"/>
                  <a:pt x="3410" y="3266"/>
                  <a:pt x="3584" y="3540"/>
                </a:cubicBezTo>
                <a:cubicBezTo>
                  <a:pt x="3367" y="3685"/>
                  <a:pt x="2962" y="3872"/>
                  <a:pt x="2240" y="3872"/>
                </a:cubicBezTo>
                <a:lnTo>
                  <a:pt x="2197" y="3872"/>
                </a:lnTo>
                <a:cubicBezTo>
                  <a:pt x="2175" y="3874"/>
                  <a:pt x="2154" y="3875"/>
                  <a:pt x="2132" y="3875"/>
                </a:cubicBezTo>
                <a:cubicBezTo>
                  <a:pt x="1840" y="3875"/>
                  <a:pt x="1582" y="3693"/>
                  <a:pt x="1474" y="3410"/>
                </a:cubicBezTo>
                <a:cubicBezTo>
                  <a:pt x="1734" y="3410"/>
                  <a:pt x="1980" y="3266"/>
                  <a:pt x="2110" y="3034"/>
                </a:cubicBezTo>
                <a:cubicBezTo>
                  <a:pt x="2211" y="2803"/>
                  <a:pt x="2168" y="2529"/>
                  <a:pt x="1994" y="2341"/>
                </a:cubicBezTo>
                <a:cubicBezTo>
                  <a:pt x="1936" y="2254"/>
                  <a:pt x="1835" y="2196"/>
                  <a:pt x="1734" y="2196"/>
                </a:cubicBezTo>
                <a:cubicBezTo>
                  <a:pt x="1619" y="2196"/>
                  <a:pt x="1532" y="2254"/>
                  <a:pt x="1460" y="2341"/>
                </a:cubicBezTo>
                <a:cubicBezTo>
                  <a:pt x="1301" y="2601"/>
                  <a:pt x="1228" y="2904"/>
                  <a:pt x="1257" y="3208"/>
                </a:cubicBezTo>
                <a:cubicBezTo>
                  <a:pt x="1041" y="3164"/>
                  <a:pt x="838" y="3063"/>
                  <a:pt x="665" y="2933"/>
                </a:cubicBezTo>
                <a:cubicBezTo>
                  <a:pt x="347" y="2702"/>
                  <a:pt x="217" y="2283"/>
                  <a:pt x="347" y="1922"/>
                </a:cubicBezTo>
                <a:cubicBezTo>
                  <a:pt x="492" y="1503"/>
                  <a:pt x="853" y="1156"/>
                  <a:pt x="1171" y="1156"/>
                </a:cubicBezTo>
                <a:cubicBezTo>
                  <a:pt x="1243" y="1156"/>
                  <a:pt x="1315" y="1185"/>
                  <a:pt x="1387" y="1228"/>
                </a:cubicBezTo>
                <a:cubicBezTo>
                  <a:pt x="1402" y="1235"/>
                  <a:pt x="1416" y="1239"/>
                  <a:pt x="1431" y="1239"/>
                </a:cubicBezTo>
                <a:cubicBezTo>
                  <a:pt x="1445" y="1239"/>
                  <a:pt x="1460" y="1235"/>
                  <a:pt x="1474" y="1228"/>
                </a:cubicBezTo>
                <a:cubicBezTo>
                  <a:pt x="1503" y="1199"/>
                  <a:pt x="1517" y="1170"/>
                  <a:pt x="1517" y="1127"/>
                </a:cubicBezTo>
                <a:cubicBezTo>
                  <a:pt x="1517" y="1127"/>
                  <a:pt x="1460" y="650"/>
                  <a:pt x="1676" y="390"/>
                </a:cubicBezTo>
                <a:cubicBezTo>
                  <a:pt x="1770" y="279"/>
                  <a:pt x="1910" y="224"/>
                  <a:pt x="2088" y="224"/>
                </a:cubicBezTo>
                <a:cubicBezTo>
                  <a:pt x="2212" y="224"/>
                  <a:pt x="2355" y="250"/>
                  <a:pt x="2514" y="304"/>
                </a:cubicBezTo>
                <a:cubicBezTo>
                  <a:pt x="2659" y="347"/>
                  <a:pt x="2803" y="419"/>
                  <a:pt x="2933" y="506"/>
                </a:cubicBezTo>
                <a:cubicBezTo>
                  <a:pt x="2688" y="853"/>
                  <a:pt x="2601" y="1315"/>
                  <a:pt x="2876" y="1546"/>
                </a:cubicBezTo>
                <a:cubicBezTo>
                  <a:pt x="2947" y="1608"/>
                  <a:pt x="3033" y="1636"/>
                  <a:pt x="3118" y="1636"/>
                </a:cubicBezTo>
                <a:cubicBezTo>
                  <a:pt x="3272" y="1636"/>
                  <a:pt x="3421" y="1541"/>
                  <a:pt x="3468" y="1373"/>
                </a:cubicBezTo>
                <a:cubicBezTo>
                  <a:pt x="3555" y="1040"/>
                  <a:pt x="3454" y="694"/>
                  <a:pt x="3193" y="477"/>
                </a:cubicBezTo>
                <a:cubicBezTo>
                  <a:pt x="3358" y="278"/>
                  <a:pt x="3595" y="172"/>
                  <a:pt x="3836" y="172"/>
                </a:cubicBezTo>
                <a:close/>
                <a:moveTo>
                  <a:pt x="3833" y="0"/>
                </a:moveTo>
                <a:cubicBezTo>
                  <a:pt x="3532" y="0"/>
                  <a:pt x="3238" y="129"/>
                  <a:pt x="3035" y="376"/>
                </a:cubicBezTo>
                <a:cubicBezTo>
                  <a:pt x="2890" y="275"/>
                  <a:pt x="2731" y="202"/>
                  <a:pt x="2558" y="145"/>
                </a:cubicBezTo>
                <a:cubicBezTo>
                  <a:pt x="2382" y="90"/>
                  <a:pt x="2224" y="62"/>
                  <a:pt x="2083" y="62"/>
                </a:cubicBezTo>
                <a:cubicBezTo>
                  <a:pt x="1851" y="62"/>
                  <a:pt x="1666" y="137"/>
                  <a:pt x="1532" y="289"/>
                </a:cubicBezTo>
                <a:cubicBezTo>
                  <a:pt x="1373" y="491"/>
                  <a:pt x="1301" y="751"/>
                  <a:pt x="1315" y="1012"/>
                </a:cubicBezTo>
                <a:cubicBezTo>
                  <a:pt x="1285" y="1001"/>
                  <a:pt x="1247" y="991"/>
                  <a:pt x="1207" y="991"/>
                </a:cubicBezTo>
                <a:cubicBezTo>
                  <a:pt x="1190" y="991"/>
                  <a:pt x="1173" y="993"/>
                  <a:pt x="1156" y="997"/>
                </a:cubicBezTo>
                <a:cubicBezTo>
                  <a:pt x="766" y="997"/>
                  <a:pt x="333" y="1373"/>
                  <a:pt x="174" y="1864"/>
                </a:cubicBezTo>
                <a:cubicBezTo>
                  <a:pt x="0" y="2312"/>
                  <a:pt x="159" y="2818"/>
                  <a:pt x="549" y="3092"/>
                </a:cubicBezTo>
                <a:cubicBezTo>
                  <a:pt x="766" y="3251"/>
                  <a:pt x="1012" y="3367"/>
                  <a:pt x="1286" y="3410"/>
                </a:cubicBezTo>
                <a:cubicBezTo>
                  <a:pt x="1399" y="3804"/>
                  <a:pt x="1758" y="4061"/>
                  <a:pt x="2163" y="4061"/>
                </a:cubicBezTo>
                <a:cubicBezTo>
                  <a:pt x="2174" y="4061"/>
                  <a:pt x="2185" y="4061"/>
                  <a:pt x="2197" y="4060"/>
                </a:cubicBezTo>
                <a:lnTo>
                  <a:pt x="2240" y="4060"/>
                </a:lnTo>
                <a:cubicBezTo>
                  <a:pt x="2876" y="4060"/>
                  <a:pt x="3367" y="3930"/>
                  <a:pt x="3699" y="3670"/>
                </a:cubicBezTo>
                <a:cubicBezTo>
                  <a:pt x="3743" y="3728"/>
                  <a:pt x="3800" y="3786"/>
                  <a:pt x="3858" y="3829"/>
                </a:cubicBezTo>
                <a:cubicBezTo>
                  <a:pt x="4003" y="3930"/>
                  <a:pt x="4162" y="3988"/>
                  <a:pt x="4335" y="3988"/>
                </a:cubicBezTo>
                <a:cubicBezTo>
                  <a:pt x="4913" y="3988"/>
                  <a:pt x="5679" y="3410"/>
                  <a:pt x="5953" y="2760"/>
                </a:cubicBezTo>
                <a:cubicBezTo>
                  <a:pt x="6155" y="2399"/>
                  <a:pt x="6083" y="1951"/>
                  <a:pt x="5809" y="1647"/>
                </a:cubicBezTo>
                <a:cubicBezTo>
                  <a:pt x="5635" y="1445"/>
                  <a:pt x="5375" y="1315"/>
                  <a:pt x="5115" y="1301"/>
                </a:cubicBezTo>
                <a:cubicBezTo>
                  <a:pt x="5072" y="824"/>
                  <a:pt x="4797" y="405"/>
                  <a:pt x="4393" y="159"/>
                </a:cubicBezTo>
                <a:cubicBezTo>
                  <a:pt x="4218" y="52"/>
                  <a:pt x="4024" y="0"/>
                  <a:pt x="38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ca9538c85_0_4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" name="Google Shape;78;g13ca9538c85_0_4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g13ca9538c85_0_4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ca9538c85_0_4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g13ca9538c85_0_4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ca9538c85_0_4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g13ca9538c85_0_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g13ca9538c85_0_4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ca9538c85_0_4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g13ca9538c85_0_4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g13ca9538c85_0_4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g13ca9538c85_0_4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ca9538c85_0_4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g13ca9538c85_0_4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a9538c85_0_4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g13ca9538c85_0_4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g13ca9538c85_0_4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ca9538c85_0_4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g13ca9538c85_0_4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ca9538c85_0_4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3ca9538c85_0_46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g13ca9538c85_0_46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g13ca9538c85_0_46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g13ca9538c85_0_4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ca9538c85_0_4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0" name="Google Shape;110;g13ca9538c85_0_4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a9538c85_0_4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g13ca9538c85_0_4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g13ca9538c85_0_4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ca9538c85_0_4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ca9538c85_0_48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3ca9538c85_0_48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3ca9538c85_0_48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1" name="Google Shape;121;g13ca9538c85_0_484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2" name="Google Shape;122;g13ca9538c85_0_484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3" name="Google Shape;123;g13ca9538c85_0_484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4" name="Google Shape;124;g13ca9538c85_0_48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b573d03fc_1_4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0b573d03fc_1_4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0b573d03fc_1_4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g10b573d03fc_1_43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4" name="Google Shape;134;g10b573d03fc_1_43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35" name="Google Shape;135;g10b573d03fc_1_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b573d03fc_1_5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10b573d03fc_1_5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0b573d03fc_1_5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0" name="Google Shape;140;g10b573d03fc_1_50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41" name="Google Shape;141;g10b573d03fc_1_5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573d03fc_1_5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0b573d03fc_1_5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0b573d03fc_1_56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6" name="Google Shape;146;g10b573d03fc_1_56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7" name="Google Shape;147;g10b573d03fc_1_56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8" name="Google Shape;148;g10b573d03fc_1_56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9" name="Google Shape;149;g10b573d03fc_1_5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b573d03fc_1_6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0b573d03fc_1_6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0b573d03fc_1_6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4" name="Google Shape;154;g10b573d03fc_1_6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b573d03fc_1_6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0b573d03fc_1_6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0b573d03fc_1_6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b573d03fc_1_73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0b573d03fc_1_73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0b573d03fc_1_73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b573d03fc_1_77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0b573d03fc_1_77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b573d03fc_1_77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7" name="Google Shape;167;g10b573d03fc_1_77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168" name="Google Shape;168;g10b573d03fc_1_77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b573d03fc_1_83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0b573d03fc_1_83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0b573d03fc_1_83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g10b573d03fc_1_83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7200" u="none" cap="none" strike="noStrik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0b573d03fc_1_83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background">
  <p:cSld name="TITLE_ONL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b573d03fc_1_8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0b573d03fc_1_8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0b573d03fc_1_89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g10b573d03fc_1_89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b573d03fc_1_94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0b573d03fc_1_94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b573d03fc_1_94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g10b573d03fc_1_94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b573d03fc_1_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" name="Google Shape;187;g10b573d03fc_1_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g10b573d03fc_1_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8d3428622_1_78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d8d3428622_1_78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d8d3428622_1_781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7" name="Google Shape;197;gd8d3428622_1_781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8" name="Google Shape;198;gd8d3428622_1_781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9" name="Google Shape;199;gd8d3428622_1_78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8d3428622_1_78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d8d3428622_1_78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8d3428622_1_78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4" name="Google Shape;204;gd8d3428622_1_788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05" name="Google Shape;205;gd8d3428622_1_78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8d3428622_1_794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8d3428622_1_794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d8d3428622_1_79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0" name="Google Shape;210;gd8d3428622_1_794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1" name="Google Shape;211;gd8d3428622_1_794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2" name="Google Shape;212;gd8d3428622_1_794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3" name="Google Shape;213;gd8d3428622_1_79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8d3428622_1_802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d8d3428622_1_802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d8d3428622_1_802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8" name="Google Shape;218;gd8d3428622_1_80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8d3428622_1_80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d8d3428622_1_80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d8d3428622_1_80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8d3428622_1_811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d8d3428622_1_811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d8d3428622_1_811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d3428622_1_815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d8d3428622_1_8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d8d3428622_1_815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gd8d3428622_1_815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232" name="Google Shape;232;gd8d3428622_1_815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d3428622_1_821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d8d3428622_1_821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d8d3428622_1_821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gd8d3428622_1_821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7200" u="none" cap="none" strike="noStrike">
              <a:solidFill>
                <a:srgbClr val="0DB7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d8d3428622_1_821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background">
  <p:cSld name="TITLE_ONLY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d3428622_1_827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215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d8d3428622_1_827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d8d3428622_1_827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gd8d3428622_1_827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8d3428622_1_832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8d3428622_1_832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8d3428622_1_832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8" name="Google Shape;248;gd8d3428622_1_832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d3428622_1_8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gd8d3428622_1_8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gd8d3428622_1_8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a9538c85_0_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g13ca9538c85_0_4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g13ca9538c85_0_4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b573d03fc_1_3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27" name="Google Shape;127;g10b573d03fc_1_39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8" name="Google Shape;128;g10b573d03fc_1_3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8d3428622_1_77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b="0" i="0" sz="24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91" name="Google Shape;191;gd8d3428622_1_77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b="0" i="0" sz="3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b="0" i="0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2" name="Google Shape;192;gd8d3428622_1_77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7.jp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1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.png"/><Relationship Id="rId4" Type="http://schemas.openxmlformats.org/officeDocument/2006/relationships/image" Target="../media/image8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.png"/><Relationship Id="rId4" Type="http://schemas.openxmlformats.org/officeDocument/2006/relationships/image" Target="../media/image8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.png"/><Relationship Id="rId4" Type="http://schemas.openxmlformats.org/officeDocument/2006/relationships/image" Target="../media/image8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.png"/><Relationship Id="rId4" Type="http://schemas.openxmlformats.org/officeDocument/2006/relationships/image" Target="../media/image8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6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7.jp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37.jpg"/><Relationship Id="rId5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Relationship Id="rId4" Type="http://schemas.openxmlformats.org/officeDocument/2006/relationships/image" Target="../media/image11.png"/><Relationship Id="rId5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60.jpg"/><Relationship Id="rId5" Type="http://schemas.openxmlformats.org/officeDocument/2006/relationships/image" Target="../media/image68.jpg"/><Relationship Id="rId6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60.jpg"/><Relationship Id="rId5" Type="http://schemas.openxmlformats.org/officeDocument/2006/relationships/image" Target="../media/image68.jpg"/><Relationship Id="rId6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37.jpg"/><Relationship Id="rId5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7.jpg"/><Relationship Id="rId6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7.jpg"/><Relationship Id="rId6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Relationship Id="rId4" Type="http://schemas.openxmlformats.org/officeDocument/2006/relationships/image" Target="../media/image37.jpg"/><Relationship Id="rId5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Relationship Id="rId4" Type="http://schemas.openxmlformats.org/officeDocument/2006/relationships/image" Target="../media/image37.jpg"/><Relationship Id="rId5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Relationship Id="rId4" Type="http://schemas.openxmlformats.org/officeDocument/2006/relationships/image" Target="../media/image8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Relationship Id="rId4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3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Artboard 25 copy 4@2x.png" id="258" name="Google Shape;258;p1"/>
          <p:cNvPicPr preferRelativeResize="0"/>
          <p:nvPr/>
        </p:nvPicPr>
        <p:blipFill rotWithShape="1">
          <a:blip r:embed="rId3">
            <a:alphaModFix/>
          </a:blip>
          <a:srcRect b="0" l="0" r="64184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260" name="Google Shape;260;p1"/>
          <p:cNvPicPr preferRelativeResize="0"/>
          <p:nvPr/>
        </p:nvPicPr>
        <p:blipFill rotWithShape="1">
          <a:blip r:embed="rId4">
            <a:alphaModFix/>
          </a:blip>
          <a:srcRect b="3403" l="0" r="0" t="11179"/>
          <a:stretch/>
        </p:blipFill>
        <p:spPr>
          <a:xfrm>
            <a:off x="0" y="0"/>
            <a:ext cx="9144002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61" name="Google Shape;261;p1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6.png" id="263" name="Google Shape;26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0111133c3_0_48"/>
          <p:cNvSpPr txBox="1"/>
          <p:nvPr>
            <p:ph type="title"/>
          </p:nvPr>
        </p:nvSpPr>
        <p:spPr>
          <a:xfrm>
            <a:off x="844425" y="5600"/>
            <a:ext cx="5761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- Teoria do Labirinto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77" name="Google Shape;377;g140111133c3_0_4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40111133c3_0_48"/>
          <p:cNvSpPr txBox="1"/>
          <p:nvPr>
            <p:ph idx="2" type="body"/>
          </p:nvPr>
        </p:nvSpPr>
        <p:spPr>
          <a:xfrm>
            <a:off x="844425" y="1359600"/>
            <a:ext cx="7814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Lidar com linguagem é um processo complexo, possuindo ruídos, erros gramaticais, dialetos, gírias 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ambiguidades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Lexical: causada por uma palavra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“Me sugira um bom prato”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Estrutural: causada pela posição de uma palavra na frase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“Olhe meu irmão enquanto toca música!”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9" name="Google Shape;379;g140111133c3_0_4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40089b2358_0_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98" name="Google Shape;1898;g140089b2358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99" name="Google Shape;1899;g140089b2358_0_0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g140089b2358_0_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Também conhecidas como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clássicas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 trata-se de uma representação de palavra que não varia entre contextos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Como assim?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3ffca64f76_3_39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06" name="Google Shape;1906;g13ffca64f76_3_3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7" name="Google Shape;1907;g13ffca64f76_3_391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“Pesquisei sobre receitas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bolo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laranja”	</a:t>
            </a:r>
            <a:endParaRPr b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8" name="Google Shape;1908;g13ffca64f76_3_391"/>
          <p:cNvSpPr txBox="1"/>
          <p:nvPr/>
        </p:nvSpPr>
        <p:spPr>
          <a:xfrm>
            <a:off x="1274738" y="2004675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CONTEXTO 1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09" name="Google Shape;1909;g13ffca64f76_3_391"/>
          <p:cNvSpPr txBox="1"/>
          <p:nvPr/>
        </p:nvSpPr>
        <p:spPr>
          <a:xfrm>
            <a:off x="1274738" y="35185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“Há um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bolo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coisas sobre a mesa”</a:t>
            </a:r>
            <a:endParaRPr b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10" name="Google Shape;1910;g13ffca64f76_3_391"/>
          <p:cNvSpPr txBox="1"/>
          <p:nvPr/>
        </p:nvSpPr>
        <p:spPr>
          <a:xfrm>
            <a:off x="1274738" y="31122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CONTEXTO 2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11" name="Google Shape;1911;g13ffca64f76_3_391"/>
          <p:cNvCxnSpPr>
            <a:stCxn id="1908" idx="3"/>
            <a:endCxn id="1912" idx="2"/>
          </p:cNvCxnSpPr>
          <p:nvPr/>
        </p:nvCxnSpPr>
        <p:spPr>
          <a:xfrm>
            <a:off x="4190438" y="2207775"/>
            <a:ext cx="758100" cy="4050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3" name="Google Shape;1913;g13ffca64f76_3_391"/>
          <p:cNvSpPr/>
          <p:nvPr/>
        </p:nvSpPr>
        <p:spPr>
          <a:xfrm>
            <a:off x="5526800" y="26099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4" name="Google Shape;1914;g13ffca64f76_3_391"/>
          <p:cNvPicPr preferRelativeResize="0"/>
          <p:nvPr/>
        </p:nvPicPr>
        <p:blipFill rotWithShape="1">
          <a:blip r:embed="rId3">
            <a:alphaModFix/>
          </a:blip>
          <a:srcRect b="11119" l="34423" r="2088" t="0"/>
          <a:stretch/>
        </p:blipFill>
        <p:spPr>
          <a:xfrm>
            <a:off x="5558303" y="26420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5" name="Google Shape;1915;g13ffca64f76_3_391"/>
          <p:cNvPicPr preferRelativeResize="0"/>
          <p:nvPr/>
        </p:nvPicPr>
        <p:blipFill rotWithShape="1">
          <a:blip r:embed="rId4">
            <a:alphaModFix/>
          </a:blip>
          <a:srcRect b="0" l="2786" r="26316" t="0"/>
          <a:stretch/>
        </p:blipFill>
        <p:spPr>
          <a:xfrm>
            <a:off x="5581300" y="26687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16" name="Google Shape;1916;g13ffca64f76_3_391"/>
          <p:cNvSpPr/>
          <p:nvPr/>
        </p:nvSpPr>
        <p:spPr>
          <a:xfrm>
            <a:off x="4696550" y="5860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7" name="Google Shape;1917;g13ffca64f76_3_391"/>
          <p:cNvPicPr preferRelativeResize="0"/>
          <p:nvPr/>
        </p:nvPicPr>
        <p:blipFill rotWithShape="1">
          <a:blip r:embed="rId3">
            <a:alphaModFix/>
          </a:blip>
          <a:srcRect b="11119" l="34423" r="2088" t="0"/>
          <a:stretch/>
        </p:blipFill>
        <p:spPr>
          <a:xfrm>
            <a:off x="4728053" y="6181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8" name="Google Shape;1918;g13ffca64f76_3_391"/>
          <p:cNvPicPr preferRelativeResize="0"/>
          <p:nvPr/>
        </p:nvPicPr>
        <p:blipFill rotWithShape="1">
          <a:blip r:embed="rId5">
            <a:alphaModFix/>
          </a:blip>
          <a:srcRect b="0" l="17263" r="17270" t="0"/>
          <a:stretch/>
        </p:blipFill>
        <p:spPr>
          <a:xfrm>
            <a:off x="4754300" y="644800"/>
            <a:ext cx="2097600" cy="21360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19" name="Google Shape;1919;g13ffca64f76_3_391"/>
          <p:cNvCxnSpPr>
            <a:stCxn id="1910" idx="3"/>
            <a:endCxn id="1920" idx="2"/>
          </p:cNvCxnSpPr>
          <p:nvPr/>
        </p:nvCxnSpPr>
        <p:spPr>
          <a:xfrm>
            <a:off x="4190438" y="3315399"/>
            <a:ext cx="1052700" cy="4041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21" name="Google Shape;1921;g13ffca64f76_3_391"/>
          <p:cNvGrpSpPr/>
          <p:nvPr/>
        </p:nvGrpSpPr>
        <p:grpSpPr>
          <a:xfrm>
            <a:off x="4948432" y="2480709"/>
            <a:ext cx="264431" cy="264431"/>
            <a:chOff x="1281538" y="1945688"/>
            <a:chExt cx="1148700" cy="1148700"/>
          </a:xfrm>
        </p:grpSpPr>
        <p:sp>
          <p:nvSpPr>
            <p:cNvPr id="1922" name="Google Shape;1922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923" name="Google Shape;1923;g13ffca64f76_3_391"/>
          <p:cNvGrpSpPr/>
          <p:nvPr/>
        </p:nvGrpSpPr>
        <p:grpSpPr>
          <a:xfrm>
            <a:off x="5243007" y="3587184"/>
            <a:ext cx="264431" cy="264431"/>
            <a:chOff x="1281538" y="1945688"/>
            <a:chExt cx="1148700" cy="1148700"/>
          </a:xfrm>
        </p:grpSpPr>
        <p:sp>
          <p:nvSpPr>
            <p:cNvPr id="1924" name="Google Shape;1924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g13ffca64f76_3_3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pic>
        <p:nvPicPr>
          <p:cNvPr descr="TESTArtboard 1 copy 7@3x.png" id="1925" name="Google Shape;1925;g13ffca64f76_3_391"/>
          <p:cNvPicPr preferRelativeResize="0"/>
          <p:nvPr/>
        </p:nvPicPr>
        <p:blipFill rotWithShape="1">
          <a:blip r:embed="rId6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g13ffca64f76_3_45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3ffca64f76_3_45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932" name="Google Shape;1932;g13ffca64f76_3_45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933" name="Google Shape;1933;g13ffca64f76_3_45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3ffca64f76_3_45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39" name="Google Shape;1939;g13ffca64f76_3_45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CONTEXTUAIS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40" name="Google Shape;1940;g13ffca64f76_3_458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g13ffca64f76_3_45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Possuem propriedades variáveis e são diretamente obtidas a partir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contexto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contextuais, em geral, são extraídas a partir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Language Models</a:t>
            </a:r>
            <a:endParaRPr b="1"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Lidam com 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três problemas principais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das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estáticas: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estáticas não tratam a polissemia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contextuais permitem o uso de representação por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n-grams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Não assumem que o significado de uma palavra depende de contextos similares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g13ffca64f76_3_468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3ffca64f76_3_468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948" name="Google Shape;1948;g13ffca64f76_3_468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949" name="Google Shape;1949;g13ffca64f76_3_468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" name="Google Shape;1954;g13ffca64f76_3_359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3ffca64f76_3_359"/>
          <p:cNvSpPr txBox="1"/>
          <p:nvPr>
            <p:ph type="ctrTitle"/>
          </p:nvPr>
        </p:nvSpPr>
        <p:spPr>
          <a:xfrm>
            <a:off x="200750" y="-274196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lang="pt-BR" sz="35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OUTROS TIPOS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56" name="Google Shape;1956;g13ffca64f76_3_359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7" name="Google Shape;1957;g13ffca64f76_3_359"/>
          <p:cNvPicPr preferRelativeResize="0"/>
          <p:nvPr/>
        </p:nvPicPr>
        <p:blipFill rotWithShape="1">
          <a:blip r:embed="rId4">
            <a:alphaModFix/>
          </a:blip>
          <a:srcRect b="21876" l="15167" r="0" t="12368"/>
          <a:stretch/>
        </p:blipFill>
        <p:spPr>
          <a:xfrm>
            <a:off x="5322988" y="1605425"/>
            <a:ext cx="2361551" cy="14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g13ffca64f76_3_359"/>
          <p:cNvPicPr preferRelativeResize="0"/>
          <p:nvPr/>
        </p:nvPicPr>
        <p:blipFill rotWithShape="1">
          <a:blip r:embed="rId5">
            <a:alphaModFix/>
          </a:blip>
          <a:srcRect b="0" l="48496" r="0" t="0"/>
          <a:stretch/>
        </p:blipFill>
        <p:spPr>
          <a:xfrm>
            <a:off x="4984963" y="3283400"/>
            <a:ext cx="2538975" cy="16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g13ffca64f76_3_359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Character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mbeddings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geralmente são úteis para obter subpalavras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0" name="Google Shape;1960;g13ffca64f76_3_359"/>
          <p:cNvSpPr txBox="1"/>
          <p:nvPr/>
        </p:nvSpPr>
        <p:spPr>
          <a:xfrm>
            <a:off x="1274738" y="2004675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CHARACTER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1" name="Google Shape;1961;g13ffca64f76_3_359"/>
          <p:cNvSpPr txBox="1"/>
          <p:nvPr/>
        </p:nvSpPr>
        <p:spPr>
          <a:xfrm>
            <a:off x="1274738" y="35947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Sentence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</a:t>
            </a:r>
            <a:r>
              <a:rPr b="0" i="1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mbeddings</a:t>
            </a:r>
            <a:r>
              <a:rPr b="0" i="0" lang="pt-BR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representa frases inteiras e suas informações semânticas como vetores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62" name="Google Shape;1962;g13ffca64f76_3_359"/>
          <p:cNvSpPr txBox="1"/>
          <p:nvPr/>
        </p:nvSpPr>
        <p:spPr>
          <a:xfrm>
            <a:off x="1274738" y="31884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SENTENCE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63" name="Google Shape;1963;g13ffca64f76_3_359"/>
          <p:cNvCxnSpPr>
            <a:stCxn id="1960" idx="3"/>
            <a:endCxn id="1964" idx="2"/>
          </p:cNvCxnSpPr>
          <p:nvPr/>
        </p:nvCxnSpPr>
        <p:spPr>
          <a:xfrm>
            <a:off x="4190438" y="2207775"/>
            <a:ext cx="758100" cy="481200"/>
          </a:xfrm>
          <a:prstGeom prst="curvedConnector3">
            <a:avLst>
              <a:gd fmla="val 4999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5" name="Google Shape;1965;g13ffca64f76_3_359"/>
          <p:cNvCxnSpPr>
            <a:stCxn id="1962" idx="3"/>
            <a:endCxn id="1966" idx="2"/>
          </p:cNvCxnSpPr>
          <p:nvPr/>
        </p:nvCxnSpPr>
        <p:spPr>
          <a:xfrm>
            <a:off x="4190438" y="3391599"/>
            <a:ext cx="1052700" cy="3279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67" name="Google Shape;1967;g13ffca64f76_3_359"/>
          <p:cNvGrpSpPr/>
          <p:nvPr/>
        </p:nvGrpSpPr>
        <p:grpSpPr>
          <a:xfrm>
            <a:off x="4948432" y="2556909"/>
            <a:ext cx="264431" cy="264431"/>
            <a:chOff x="1281538" y="1945688"/>
            <a:chExt cx="1148700" cy="1148700"/>
          </a:xfrm>
        </p:grpSpPr>
        <p:sp>
          <p:nvSpPr>
            <p:cNvPr id="1968" name="Google Shape;1968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969" name="Google Shape;1969;g13ffca64f76_3_359"/>
          <p:cNvGrpSpPr/>
          <p:nvPr/>
        </p:nvGrpSpPr>
        <p:grpSpPr>
          <a:xfrm>
            <a:off x="5243007" y="3587184"/>
            <a:ext cx="264431" cy="264431"/>
            <a:chOff x="1281538" y="1945688"/>
            <a:chExt cx="1148700" cy="1148700"/>
          </a:xfrm>
        </p:grpSpPr>
        <p:sp>
          <p:nvSpPr>
            <p:cNvPr id="1970" name="Google Shape;1970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13ffca64f76_3_359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13d41632c9e_0_304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g13d41632c9e_0_304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3d41632c9e_0_30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g13d41632c9e_0_304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O QUE FAZ UMA 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BOA 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REPRESENTAÇÃO TEXTUAL</a:t>
            </a: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79" name="Google Shape;1979;g13d41632c9e_0_304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40089b2358_0_1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BOA REPRESENTAÇÃO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85" name="Google Shape;1985;g140089b2358_0_1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g140089b2358_0_12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fato de existirem dois grandes grupos principais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trazem o seguinte questionamento: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 algum algoritmo para criação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ideal que mapeie perfeitamente a linguagem humana e que possa ser usado para qualquer tarefa do Processamento de Linguagem Natural?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87" name="Google Shape;1987;g140089b2358_0_1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13d41632c9e_0_33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993" name="Google Shape;1993;g13d41632c9e_0_33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BOA REPRESENTAÇÃO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994" name="Google Shape;1994;g13d41632c9e_0_33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g13d41632c9e_0_33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fato de existirem dois grandes grupos principais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trazem o seguinte questionamento: 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 algum algoritmo para criação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ideal que mapeie perfeitamente a linguagem humana e que possa ser usado para qualquer tarefa do Processamento de Linguagem Natural?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96" name="Google Shape;1996;g13d41632c9e_0_338"/>
          <p:cNvSpPr txBox="1"/>
          <p:nvPr/>
        </p:nvSpPr>
        <p:spPr>
          <a:xfrm>
            <a:off x="5693900" y="4089450"/>
            <a:ext cx="3234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Sempre depende de muita coisa!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97" name="Google Shape;1997;g13d41632c9e_0_338"/>
          <p:cNvSpPr txBox="1"/>
          <p:nvPr/>
        </p:nvSpPr>
        <p:spPr>
          <a:xfrm>
            <a:off x="5693888" y="37594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RESPOSTA (?)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998" name="Google Shape;1998;g13d41632c9e_0_338"/>
          <p:cNvCxnSpPr>
            <a:stCxn id="1997" idx="1"/>
            <a:endCxn id="1999" idx="6"/>
          </p:cNvCxnSpPr>
          <p:nvPr/>
        </p:nvCxnSpPr>
        <p:spPr>
          <a:xfrm rot="10800000">
            <a:off x="4428488" y="3713859"/>
            <a:ext cx="1265400" cy="2487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00" name="Google Shape;2000;g13d41632c9e_0_338"/>
          <p:cNvGrpSpPr/>
          <p:nvPr/>
        </p:nvGrpSpPr>
        <p:grpSpPr>
          <a:xfrm>
            <a:off x="4164194" y="3581559"/>
            <a:ext cx="264431" cy="264431"/>
            <a:chOff x="1281538" y="1945688"/>
            <a:chExt cx="1148700" cy="1148700"/>
          </a:xfrm>
        </p:grpSpPr>
        <p:sp>
          <p:nvSpPr>
            <p:cNvPr id="2001" name="Google Shape;2001;g13d41632c9e_0_33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3d41632c9e_0_33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13d41632c9e_0_429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g13d41632c9e_0_429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3d41632c9e_0_42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g13d41632c9e_0_429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ALÉM DA</a:t>
            </a:r>
            <a:endParaRPr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REPRESENTAÇÃO TEXTUAL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10" name="Google Shape;2010;g13d41632c9e_0_429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fe8379f17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85" name="Google Shape;385;g13fe8379f17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3fe8379f17_0_0"/>
          <p:cNvSpPr txBox="1"/>
          <p:nvPr>
            <p:ph idx="2" type="body"/>
          </p:nvPr>
        </p:nvSpPr>
        <p:spPr>
          <a:xfrm>
            <a:off x="844425" y="1359600"/>
            <a:ext cx="70950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Modelos de Aprendizagem Profunda têm sido amplamente utilizados em tarefas de PLN: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Exigem pouca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engenharia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features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Produzem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representações vetoriais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que capturam similaridades de palavras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Permitem o aprendizado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não supervisionado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ou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semi-supervisionado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Aprendem vários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níveis de representações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Lidam com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recursividade da linguagem humana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conseguindo capturar informações de forma sequencial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87" name="Google Shape;387;g13fe8379f17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13d41632c9e_0_46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PIPELINE DE PLN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16" name="Google Shape;2016;g13d41632c9e_0_46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g13d41632c9e_0_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975" y="1202325"/>
            <a:ext cx="4190031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g13d41632c9e_0_46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g14008b751df_0_39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g14008b751df_0_3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25" name="Google Shape;2025;g14008b751df_0_3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26" name="Google Shape;2026;g14008b751df_0_3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40089b2358_0_26"/>
          <p:cNvSpPr txBox="1"/>
          <p:nvPr>
            <p:ph type="title"/>
          </p:nvPr>
        </p:nvSpPr>
        <p:spPr>
          <a:xfrm>
            <a:off x="844425" y="5600"/>
            <a:ext cx="43230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CLASSIFICAÇÃO DE TEXTOS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32" name="Google Shape;2032;g140089b2358_0_2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g140089b2358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000" y="1210275"/>
            <a:ext cx="3174012" cy="36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g140089b2358_0_2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g14008b751df_0_32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g14008b751df_0_32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41" name="Google Shape;2041;g14008b751df_0_32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42" name="Google Shape;2042;g14008b751df_0_32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40089b2358_0_32"/>
          <p:cNvSpPr txBox="1"/>
          <p:nvPr>
            <p:ph type="title"/>
          </p:nvPr>
        </p:nvSpPr>
        <p:spPr>
          <a:xfrm>
            <a:off x="844425" y="5600"/>
            <a:ext cx="46578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SUMARIZAÇÃO DE SENTENÇAS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48" name="Google Shape;2048;g140089b2358_0_3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g140089b2358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075" y="1226225"/>
            <a:ext cx="4485859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g140089b2358_0_3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g140089b2358_0_38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g140089b2358_0_38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2057" name="Google Shape;2057;g140089b2358_0_38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2058" name="Google Shape;2058;g140089b2358_0_38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3d41632c9e_0_514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g13d41632c9e_0_514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13d41632c9e_0_51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13d41632c9e_0_514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DESAFIOS DE PESQUISA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67" name="Google Shape;2067;g13d41632c9e_0_514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3d41632c9e_0_52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73" name="Google Shape;2073;g13d41632c9e_0_52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g13d41632c9e_0_522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problema do alto volume de dados gerados não está presente apenas na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Web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. Também podemos encontrar em áreas como: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Setor público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Saúde e bem-estar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Ação social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75" name="Google Shape;2075;g13d41632c9e_0_52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13ffca64f76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Setor público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81" name="Google Shape;2081;g13ffca64f76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g13ffca64f76_0_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Análise de Boletins de Ocorrência policiais: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NER - Extração de informações relevantes dos BOs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Classificação de textos - Classificar BOs como roubo, furto, homicídio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Identificação de similaridade entre BOs (modus operandi)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83" name="Google Shape;2083;g13ffca64f76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13ffca64f76_0_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Saúde e Bem-estar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089" name="Google Shape;2089;g13ffca64f76_0_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g13ffca64f76_0_7"/>
          <p:cNvSpPr txBox="1"/>
          <p:nvPr>
            <p:ph idx="2" type="body"/>
          </p:nvPr>
        </p:nvSpPr>
        <p:spPr>
          <a:xfrm>
            <a:off x="844425" y="1359600"/>
            <a:ext cx="6244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pandemia de COVID-19 exigiu soluções ágeis para mitigar os efeitos da doença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91" name="Google Shape;2091;g13ffca64f7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2236201"/>
            <a:ext cx="4440372" cy="25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g13ffca64f76_0_7"/>
          <p:cNvSpPr txBox="1"/>
          <p:nvPr/>
        </p:nvSpPr>
        <p:spPr>
          <a:xfrm>
            <a:off x="5661825" y="3384188"/>
            <a:ext cx="3234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Chatbot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para detecção de sintomas através do modelo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Sintomatic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redirecionamento para atendimento com profissionais da saúde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93" name="Google Shape;2093;g13ffca64f76_0_7"/>
          <p:cNvSpPr txBox="1"/>
          <p:nvPr/>
        </p:nvSpPr>
        <p:spPr>
          <a:xfrm>
            <a:off x="5661825" y="2723603"/>
            <a:ext cx="19530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PLANTÃO CORONAVÍRUS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94" name="Google Shape;2094;g13ffca64f76_0_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fe8379f17_0_5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3" name="Google Shape;393;g13fe8379f17_0_54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Modelos de Deep Learning começaram a ser utilizados em PLN através de Redes Neurais Recorrentes (RNNs) e redes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Long Short Term Memory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(LSTMs)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Mais recentemente, o uso de arquiteturas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se popularizou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4" name="Google Shape;394;g13fe8379f1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61" y="3299520"/>
            <a:ext cx="2240924" cy="143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3fe8379f17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921" y="3299525"/>
            <a:ext cx="2361155" cy="1432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3fe8379f17_0_54"/>
          <p:cNvSpPr txBox="1"/>
          <p:nvPr>
            <p:ph idx="2" type="body"/>
          </p:nvPr>
        </p:nvSpPr>
        <p:spPr>
          <a:xfrm>
            <a:off x="669523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RNN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7" name="Google Shape;397;g13fe8379f17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550" y="1748775"/>
            <a:ext cx="2116275" cy="29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13fe8379f17_0_54"/>
          <p:cNvSpPr txBox="1"/>
          <p:nvPr>
            <p:ph idx="2" type="body"/>
          </p:nvPr>
        </p:nvSpPr>
        <p:spPr>
          <a:xfrm>
            <a:off x="6848187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14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99" name="Google Shape;399;g13fe8379f17_0_54"/>
          <p:cNvSpPr txBox="1"/>
          <p:nvPr>
            <p:ph idx="2" type="body"/>
          </p:nvPr>
        </p:nvSpPr>
        <p:spPr>
          <a:xfrm>
            <a:off x="3789999" y="4732175"/>
            <a:ext cx="2241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LSTM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00" name="Google Shape;400;g13fe8379f17_0_54"/>
          <p:cNvPicPr preferRelativeResize="0"/>
          <p:nvPr/>
        </p:nvPicPr>
        <p:blipFill rotWithShape="1">
          <a:blip r:embed="rId6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3fe8379f17_0_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140111133c3_0_81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g140111133c3_0_81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140111133c3_0_81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áfico, Gráfico de linhas&#10;&#10;Descrição gerada automaticamente" id="2102" name="Google Shape;2102;g140111133c3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75"/>
            <a:ext cx="91369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14301e86274_0_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DESAFIOS DE PESQUISA: Ação Social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08" name="Google Shape;2108;g14301e86274_0_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g14301e86274_0_0"/>
          <p:cNvSpPr txBox="1"/>
          <p:nvPr>
            <p:ph idx="2" type="body"/>
          </p:nvPr>
        </p:nvSpPr>
        <p:spPr>
          <a:xfrm>
            <a:off x="844425" y="1359600"/>
            <a:ext cx="62442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Integração e análise de dados através da plataforma Big Data Social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Integração de dados textuais de saúde através da plataforma IntegraSUS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Criação de ChatBot com uso de voz para coletar dados das famílias vulneráveis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10" name="Google Shape;2110;g14301e86274_0_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13d41632c9e_0_535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g13d41632c9e_0_535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13d41632c9e_0_535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g13d41632c9e_0_535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19" name="Google Shape;2119;g13d41632c9e_0_535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3d41632c9e_0_54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CONCLUSÃO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2125" name="Google Shape;2125;g13d41632c9e_0_54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g13d41632c9e_0_543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Este minicurso apresentou, de forma geral, o processo utilizado no desenvolvimento de aplicações de PLN utilizando técnicas de Aprendizagem Profunda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Alguns assuntos não foram abordados, como: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Criação de modelos com pouco volume de dados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Uso de arquiteturas mais modernas para tarefas de PLN, como BERT, ELMo e Flair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Outras tarefas como Tradução de Textos e NER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27" name="Google Shape;2127;g13d41632c9e_0_54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400b6ff7ee_0_254"/>
          <p:cNvSpPr txBox="1"/>
          <p:nvPr>
            <p:ph type="title"/>
          </p:nvPr>
        </p:nvSpPr>
        <p:spPr>
          <a:xfrm>
            <a:off x="1094325" y="543675"/>
            <a:ext cx="36033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>
                <a:solidFill>
                  <a:srgbClr val="28C3DB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OBRIGADO!</a:t>
            </a:r>
            <a:endParaRPr sz="4200">
              <a:solidFill>
                <a:srgbClr val="28C3DB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descr="TESTArtboard 1 copy 7@3x.png" id="2133" name="Google Shape;2133;g1400b6ff7ee_0_254"/>
          <p:cNvPicPr preferRelativeResize="0"/>
          <p:nvPr/>
        </p:nvPicPr>
        <p:blipFill rotWithShape="1">
          <a:blip r:embed="rId3">
            <a:alphaModFix amt="8000"/>
          </a:blip>
          <a:srcRect b="39104" l="17495" r="3245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1400b6ff7ee_0_2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2135" name="Google Shape;2135;g1400b6ff7ee_0_254"/>
          <p:cNvSpPr txBox="1"/>
          <p:nvPr/>
        </p:nvSpPr>
        <p:spPr>
          <a:xfrm>
            <a:off x="1145400" y="1633275"/>
            <a:ext cx="5262000" cy="25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415665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Dúvidas?</a:t>
            </a:r>
            <a:endParaRPr sz="2400">
              <a:solidFill>
                <a:srgbClr val="415665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podem nos encontrar em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barbaraneves@insightlab.ufc.br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gustavo.coutinho@insightlab.ufc.br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8C3DB"/>
              </a:buClr>
              <a:buSzPts val="1600"/>
              <a:buFont typeface="Quicksand"/>
              <a:buChar char="▹"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jose.macedo@insightlab.ufc.br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1400b6ff7ee_0_108"/>
          <p:cNvSpPr/>
          <p:nvPr/>
        </p:nvSpPr>
        <p:spPr>
          <a:xfrm>
            <a:off x="-23250" y="3192525"/>
            <a:ext cx="9190500" cy="1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Artboard 25 copy 4@2x.png" id="2141" name="Google Shape;2141;g1400b6ff7ee_0_108"/>
          <p:cNvPicPr preferRelativeResize="0"/>
          <p:nvPr/>
        </p:nvPicPr>
        <p:blipFill rotWithShape="1">
          <a:blip r:embed="rId3">
            <a:alphaModFix/>
          </a:blip>
          <a:srcRect b="0" l="0" r="64183" t="0"/>
          <a:stretch/>
        </p:blipFill>
        <p:spPr>
          <a:xfrm>
            <a:off x="8183624" y="245850"/>
            <a:ext cx="777052" cy="7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g1400b6ff7ee_0_108"/>
          <p:cNvSpPr txBox="1"/>
          <p:nvPr/>
        </p:nvSpPr>
        <p:spPr>
          <a:xfrm>
            <a:off x="1524600" y="1004200"/>
            <a:ext cx="609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AQUI FICA O TÍTULO 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pt-BR" sz="3600" u="none" cap="none" strike="noStrike">
                <a:solidFill>
                  <a:srgbClr val="28C3DB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DE SUA APRESENTAÇÃO</a:t>
            </a:r>
            <a:endParaRPr b="0" i="0" sz="3600" u="none" cap="none" strike="noStrike">
              <a:solidFill>
                <a:srgbClr val="28C3D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pic>
        <p:nvPicPr>
          <p:cNvPr descr="annie-spratt-294450.jpg" id="2143" name="Google Shape;2143;g1400b6ff7ee_0_108"/>
          <p:cNvPicPr preferRelativeResize="0"/>
          <p:nvPr/>
        </p:nvPicPr>
        <p:blipFill rotWithShape="1">
          <a:blip r:embed="rId4">
            <a:alphaModFix/>
          </a:blip>
          <a:srcRect b="3399" l="0" r="0" t="1118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144" name="Google Shape;2144;g1400b6ff7ee_0_108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g1400b6ff7ee_0_108"/>
          <p:cNvSpPr/>
          <p:nvPr/>
        </p:nvSpPr>
        <p:spPr>
          <a:xfrm>
            <a:off x="0" y="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6.png" id="2146" name="Google Shape;2146;g1400b6ff7ee_0_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90675" y="1985026"/>
            <a:ext cx="4162626" cy="13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1400b6ff7ee_0_108"/>
          <p:cNvSpPr/>
          <p:nvPr/>
        </p:nvSpPr>
        <p:spPr>
          <a:xfrm>
            <a:off x="-12" y="4955400"/>
            <a:ext cx="9144000" cy="1881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g1400b6ff7ee_0_108"/>
          <p:cNvSpPr txBox="1"/>
          <p:nvPr>
            <p:ph type="ctrTitle"/>
          </p:nvPr>
        </p:nvSpPr>
        <p:spPr>
          <a:xfrm>
            <a:off x="3858075" y="3133275"/>
            <a:ext cx="3004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Data Science Laboratory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16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Federal University of Ceará </a:t>
            </a:r>
            <a:endParaRPr sz="16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40089b2358_0_48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40089b2358_0_48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Roteiro do Minicurso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8" name="Google Shape;408;g140089b2358_0_48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40089b2358_0_48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foco do presente minicurso é: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Apresentar as etapas de pré-processamento de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Familiarizar os(as) participantes com diferentes tipos de como representar textos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AutoNum type="arabi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Aplicar os conceitos aprendidos em tarefas de Classificação de Textos e Sumarização de Sentenças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10" name="Google Shape;410;g140089b2358_0_4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d41632c9e_0_59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TECNOLOGIAS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16" name="Google Shape;416;g13d41632c9e_0_59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g13d41632c9e_0_594"/>
          <p:cNvGrpSpPr/>
          <p:nvPr/>
        </p:nvGrpSpPr>
        <p:grpSpPr>
          <a:xfrm>
            <a:off x="840050" y="1676251"/>
            <a:ext cx="1148700" cy="1148700"/>
            <a:chOff x="1281538" y="1945688"/>
            <a:chExt cx="1148700" cy="1148700"/>
          </a:xfrm>
        </p:grpSpPr>
        <p:sp>
          <p:nvSpPr>
            <p:cNvPr id="418" name="Google Shape;418;g13d41632c9e_0_59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9" name="Google Shape;419;g13d41632c9e_0_59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0" name="Google Shape;420;g13d41632c9e_0_594"/>
          <p:cNvSpPr txBox="1"/>
          <p:nvPr/>
        </p:nvSpPr>
        <p:spPr>
          <a:xfrm>
            <a:off x="335750" y="2824938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Numpy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21" name="Google Shape;421;g13d41632c9e_0_594"/>
          <p:cNvGrpSpPr/>
          <p:nvPr/>
        </p:nvGrpSpPr>
        <p:grpSpPr>
          <a:xfrm>
            <a:off x="5094883" y="1676251"/>
            <a:ext cx="1148700" cy="1148700"/>
            <a:chOff x="6713763" y="1945688"/>
            <a:chExt cx="1148700" cy="1148700"/>
          </a:xfrm>
        </p:grpSpPr>
        <p:sp>
          <p:nvSpPr>
            <p:cNvPr id="422" name="Google Shape;422;g13d41632c9e_0_59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23" name="Google Shape;423;g13d41632c9e_0_59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4" name="Google Shape;424;g13d41632c9e_0_594"/>
          <p:cNvSpPr txBox="1"/>
          <p:nvPr/>
        </p:nvSpPr>
        <p:spPr>
          <a:xfrm>
            <a:off x="4590583" y="2998138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Scikit Learn</a:t>
            </a:r>
            <a:endParaRPr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25" name="Google Shape;425;g13d41632c9e_0_594"/>
          <p:cNvPicPr preferRelativeResize="0"/>
          <p:nvPr/>
        </p:nvPicPr>
        <p:blipFill rotWithShape="1">
          <a:blip r:embed="rId4">
            <a:alphaModFix/>
          </a:blip>
          <a:srcRect b="0" l="19995" r="19995" t="0"/>
          <a:stretch/>
        </p:blipFill>
        <p:spPr>
          <a:xfrm>
            <a:off x="5126658" y="1706263"/>
            <a:ext cx="1085100" cy="10887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26" name="Google Shape;426;g13d41632c9e_0_594"/>
          <p:cNvGrpSpPr/>
          <p:nvPr/>
        </p:nvGrpSpPr>
        <p:grpSpPr>
          <a:xfrm>
            <a:off x="2396117" y="2668582"/>
            <a:ext cx="2291400" cy="1892750"/>
            <a:chOff x="3414200" y="2267325"/>
            <a:chExt cx="2291400" cy="1892750"/>
          </a:xfrm>
        </p:grpSpPr>
        <p:grpSp>
          <p:nvGrpSpPr>
            <p:cNvPr id="427" name="Google Shape;427;g13d41632c9e_0_594"/>
            <p:cNvGrpSpPr/>
            <p:nvPr/>
          </p:nvGrpSpPr>
          <p:grpSpPr>
            <a:xfrm>
              <a:off x="3997650" y="2267325"/>
              <a:ext cx="1148700" cy="1148700"/>
              <a:chOff x="4217038" y="2490100"/>
              <a:chExt cx="1148700" cy="1148700"/>
            </a:xfrm>
          </p:grpSpPr>
          <p:sp>
            <p:nvSpPr>
              <p:cNvPr id="428" name="Google Shape;428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29" name="Google Shape;429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30" name="Google Shape;430;g13d41632c9e_0_594"/>
            <p:cNvSpPr txBox="1"/>
            <p:nvPr/>
          </p:nvSpPr>
          <p:spPr>
            <a:xfrm>
              <a:off x="3414200" y="3603575"/>
              <a:ext cx="22914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Keras</a:t>
              </a:r>
              <a:endParaRPr b="1" i="0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31" name="Google Shape;431;g13d41632c9e_0_594"/>
            <p:cNvPicPr preferRelativeResize="0"/>
            <p:nvPr/>
          </p:nvPicPr>
          <p:blipFill rotWithShape="1">
            <a:blip r:embed="rId5">
              <a:alphaModFix/>
            </a:blip>
            <a:srcRect b="0" l="169" r="159" t="0"/>
            <a:stretch/>
          </p:blipFill>
          <p:spPr>
            <a:xfrm>
              <a:off x="4029475" y="2297325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g13d41632c9e_0_594"/>
          <p:cNvGrpSpPr/>
          <p:nvPr/>
        </p:nvGrpSpPr>
        <p:grpSpPr>
          <a:xfrm>
            <a:off x="6650950" y="2675763"/>
            <a:ext cx="2157300" cy="1878387"/>
            <a:chOff x="5705600" y="4394813"/>
            <a:chExt cx="2157300" cy="1878387"/>
          </a:xfrm>
        </p:grpSpPr>
        <p:grpSp>
          <p:nvGrpSpPr>
            <p:cNvPr id="433" name="Google Shape;433;g13d41632c9e_0_594"/>
            <p:cNvGrpSpPr/>
            <p:nvPr/>
          </p:nvGrpSpPr>
          <p:grpSpPr>
            <a:xfrm>
              <a:off x="6209900" y="4394813"/>
              <a:ext cx="1148700" cy="1148700"/>
              <a:chOff x="6713763" y="1945688"/>
              <a:chExt cx="1148700" cy="1148700"/>
            </a:xfrm>
          </p:grpSpPr>
          <p:sp>
            <p:nvSpPr>
              <p:cNvPr id="434" name="Google Shape;434;g13d41632c9e_0_594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35" name="Google Shape;435;g13d41632c9e_0_594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36" name="Google Shape;436;g13d41632c9e_0_594"/>
            <p:cNvSpPr txBox="1"/>
            <p:nvPr/>
          </p:nvSpPr>
          <p:spPr>
            <a:xfrm>
              <a:off x="5705600" y="5716700"/>
              <a:ext cx="21573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Maplotlib</a:t>
              </a:r>
              <a:endParaRPr i="0" sz="14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37" name="Google Shape;437;g13d41632c9e_0_594"/>
            <p:cNvPicPr preferRelativeResize="0"/>
            <p:nvPr/>
          </p:nvPicPr>
          <p:blipFill rotWithShape="1">
            <a:blip r:embed="rId6">
              <a:alphaModFix/>
            </a:blip>
            <a:srcRect b="0" l="169" r="159" t="0"/>
            <a:stretch/>
          </p:blipFill>
          <p:spPr>
            <a:xfrm>
              <a:off x="6241675" y="4424825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38" name="Google Shape;438;g13d41632c9e_0_594"/>
          <p:cNvSpPr txBox="1"/>
          <p:nvPr/>
        </p:nvSpPr>
        <p:spPr>
          <a:xfrm>
            <a:off x="1234142" y="4537122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Google Colab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39" name="Google Shape;439;g13d41632c9e_0_594"/>
          <p:cNvGrpSpPr/>
          <p:nvPr/>
        </p:nvGrpSpPr>
        <p:grpSpPr>
          <a:xfrm>
            <a:off x="1574655" y="3905960"/>
            <a:ext cx="631211" cy="631211"/>
            <a:chOff x="1155667" y="3250757"/>
            <a:chExt cx="1148700" cy="1148700"/>
          </a:xfrm>
        </p:grpSpPr>
        <p:grpSp>
          <p:nvGrpSpPr>
            <p:cNvPr id="440" name="Google Shape;440;g13d41632c9e_0_594"/>
            <p:cNvGrpSpPr/>
            <p:nvPr/>
          </p:nvGrpSpPr>
          <p:grpSpPr>
            <a:xfrm>
              <a:off x="1155667" y="3250757"/>
              <a:ext cx="1148700" cy="1148700"/>
              <a:chOff x="4217038" y="2490100"/>
              <a:chExt cx="1148700" cy="1148700"/>
            </a:xfrm>
          </p:grpSpPr>
          <p:sp>
            <p:nvSpPr>
              <p:cNvPr id="441" name="Google Shape;441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42" name="Google Shape;442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43" name="Google Shape;443;g13d41632c9e_0_594"/>
            <p:cNvSpPr/>
            <p:nvPr/>
          </p:nvSpPr>
          <p:spPr>
            <a:xfrm>
              <a:off x="1190050" y="3285100"/>
              <a:ext cx="1080000" cy="10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g13d41632c9e_0_594"/>
            <p:cNvPicPr preferRelativeResize="0"/>
            <p:nvPr/>
          </p:nvPicPr>
          <p:blipFill rotWithShape="1">
            <a:blip r:embed="rId7">
              <a:alphaModFix/>
            </a:blip>
            <a:srcRect b="0" l="169" r="159" t="0"/>
            <a:stretch/>
          </p:blipFill>
          <p:spPr>
            <a:xfrm>
              <a:off x="1187492" y="3280757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g13d41632c9e_0_594"/>
          <p:cNvSpPr/>
          <p:nvPr/>
        </p:nvSpPr>
        <p:spPr>
          <a:xfrm>
            <a:off x="874400" y="1710600"/>
            <a:ext cx="1080000" cy="1080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g13d41632c9e_0_594"/>
          <p:cNvPicPr preferRelativeResize="0"/>
          <p:nvPr/>
        </p:nvPicPr>
        <p:blipFill rotWithShape="1">
          <a:blip r:embed="rId8">
            <a:alphaModFix/>
          </a:blip>
          <a:srcRect b="0" l="169" r="159" t="0"/>
          <a:stretch/>
        </p:blipFill>
        <p:spPr>
          <a:xfrm>
            <a:off x="874400" y="1710588"/>
            <a:ext cx="1080000" cy="108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7" name="Google Shape;447;g13d41632c9e_0_594"/>
          <p:cNvSpPr txBox="1"/>
          <p:nvPr/>
        </p:nvSpPr>
        <p:spPr>
          <a:xfrm>
            <a:off x="2616380" y="1968272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Python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48" name="Google Shape;448;g13d41632c9e_0_594"/>
          <p:cNvGrpSpPr/>
          <p:nvPr/>
        </p:nvGrpSpPr>
        <p:grpSpPr>
          <a:xfrm>
            <a:off x="2956892" y="1337110"/>
            <a:ext cx="631211" cy="631211"/>
            <a:chOff x="4217038" y="2490100"/>
            <a:chExt cx="1148700" cy="1148700"/>
          </a:xfrm>
        </p:grpSpPr>
        <p:sp>
          <p:nvSpPr>
            <p:cNvPr id="449" name="Google Shape;449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0" name="Google Shape;450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51" name="Google Shape;451;g13d41632c9e_0_594"/>
          <p:cNvSpPr/>
          <p:nvPr/>
        </p:nvSpPr>
        <p:spPr>
          <a:xfrm>
            <a:off x="2975786" y="1355981"/>
            <a:ext cx="593460" cy="59346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g13d41632c9e_0_5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75488" y="1355700"/>
            <a:ext cx="594000" cy="59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3" name="Google Shape;453;g13d41632c9e_0_594"/>
          <p:cNvSpPr txBox="1"/>
          <p:nvPr/>
        </p:nvSpPr>
        <p:spPr>
          <a:xfrm>
            <a:off x="5013142" y="4282747"/>
            <a:ext cx="131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0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Seaborn</a:t>
            </a:r>
            <a:endParaRPr b="1" i="0" sz="10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54" name="Google Shape;454;g13d41632c9e_0_594"/>
          <p:cNvGrpSpPr/>
          <p:nvPr/>
        </p:nvGrpSpPr>
        <p:grpSpPr>
          <a:xfrm>
            <a:off x="5353655" y="3651585"/>
            <a:ext cx="631211" cy="631211"/>
            <a:chOff x="4217038" y="2490100"/>
            <a:chExt cx="1148700" cy="1148700"/>
          </a:xfrm>
        </p:grpSpPr>
        <p:sp>
          <p:nvSpPr>
            <p:cNvPr id="455" name="Google Shape;455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56" name="Google Shape;456;g13d41632c9e_0_59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57" name="Google Shape;457;g13d41632c9e_0_594"/>
          <p:cNvSpPr/>
          <p:nvPr/>
        </p:nvSpPr>
        <p:spPr>
          <a:xfrm>
            <a:off x="5372548" y="3670456"/>
            <a:ext cx="593400" cy="593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g13d41632c9e_0_5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72250" y="3670175"/>
            <a:ext cx="594000" cy="594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9" name="Google Shape;459;g13d41632c9e_0_594"/>
          <p:cNvGrpSpPr/>
          <p:nvPr/>
        </p:nvGrpSpPr>
        <p:grpSpPr>
          <a:xfrm>
            <a:off x="6650942" y="1003110"/>
            <a:ext cx="1312200" cy="1139962"/>
            <a:chOff x="4805492" y="297535"/>
            <a:chExt cx="1312200" cy="1139962"/>
          </a:xfrm>
        </p:grpSpPr>
        <p:sp>
          <p:nvSpPr>
            <p:cNvPr id="460" name="Google Shape;460;g13d41632c9e_0_594"/>
            <p:cNvSpPr txBox="1"/>
            <p:nvPr/>
          </p:nvSpPr>
          <p:spPr>
            <a:xfrm>
              <a:off x="4805492" y="928697"/>
              <a:ext cx="13122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000">
                  <a:solidFill>
                    <a:srgbClr val="415665"/>
                  </a:solidFill>
                  <a:latin typeface="Quicksand"/>
                  <a:ea typeface="Quicksand"/>
                  <a:cs typeface="Quicksand"/>
                  <a:sym typeface="Quicksand"/>
                </a:rPr>
                <a:t>spaCy</a:t>
              </a:r>
              <a:endParaRPr b="1" i="0" sz="1000" u="none" cap="none" strike="noStrike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461" name="Google Shape;461;g13d41632c9e_0_594"/>
            <p:cNvGrpSpPr/>
            <p:nvPr/>
          </p:nvGrpSpPr>
          <p:grpSpPr>
            <a:xfrm>
              <a:off x="5146005" y="297535"/>
              <a:ext cx="631211" cy="631211"/>
              <a:chOff x="4217038" y="2490100"/>
              <a:chExt cx="1148700" cy="1148700"/>
            </a:xfrm>
          </p:grpSpPr>
          <p:sp>
            <p:nvSpPr>
              <p:cNvPr id="462" name="Google Shape;462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463" name="Google Shape;463;g13d41632c9e_0_594"/>
              <p:cNvSpPr/>
              <p:nvPr/>
            </p:nvSpPr>
            <p:spPr>
              <a:xfrm>
                <a:off x="4217038" y="2490100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464" name="Google Shape;464;g13d41632c9e_0_594"/>
            <p:cNvSpPr/>
            <p:nvPr/>
          </p:nvSpPr>
          <p:spPr>
            <a:xfrm>
              <a:off x="5164898" y="316406"/>
              <a:ext cx="593400" cy="593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g13d41632c9e_0_59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164600" y="316125"/>
              <a:ext cx="594000" cy="5940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g13d41632c9e_0_59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d41632c9e_0_62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3d41632c9e_0_62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3d41632c9e_0_62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PRELIMINARES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74" name="Google Shape;474;g13d41632c9e_0_62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3d41632c9e_0_6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3fd4e87bd9_0_2337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3fd4e87bd9_0_2337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3fd4e87bd9_0_2337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3" name="Google Shape;483;g13fd4e87bd9_0_2337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linguagens naturais são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complexas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ambíguas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estão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constante mudança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aprendemos uma nova língua?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fazemos com que computadores      processem diferentes linguagens?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Alexa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Google Home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muitos outros assistentes inteligentes entendem e            conseguem nos responder?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Agravante: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não existe linguagem universal!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4" name="Google Shape;484;g13fd4e87bd9_0_2337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3fd4e87bd9_0_2337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6" name="Google Shape;486;g13fd4e87bd9_0_2337"/>
          <p:cNvPicPr preferRelativeResize="0"/>
          <p:nvPr/>
        </p:nvPicPr>
        <p:blipFill rotWithShape="1">
          <a:blip r:embed="rId5">
            <a:alphaModFix/>
          </a:blip>
          <a:srcRect b="14863" l="5439" r="51826" t="27121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7" name="Google Shape;487;g13fd4e87bd9_0_233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3fcb66386b_0_15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Classificar textos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3" name="Google Shape;493;g13fcb66386b_0_15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494" name="Google Shape;494;g13fcb66386b_0_1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3fcb66386b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62" y="2758411"/>
            <a:ext cx="3563250" cy="16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13fcb66386b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413" y="2536900"/>
            <a:ext cx="3990425" cy="20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13fcb66386b_0_15"/>
          <p:cNvSpPr/>
          <p:nvPr/>
        </p:nvSpPr>
        <p:spPr>
          <a:xfrm>
            <a:off x="4217713" y="2481038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13fcb66386b_0_1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fe8379f17_1_206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Reconhecer entidades nomeadas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4" name="Google Shape;504;g13fe8379f17_1_206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05" name="Google Shape;505;g13fe8379f17_1_20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3fe8379f17_1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025" y="2804250"/>
            <a:ext cx="6309900" cy="1438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7" name="Google Shape;507;g13fe8379f17_1_20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fd4e87bd9_0_2537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Language Modeling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13" name="Google Shape;513;g13fd4e87bd9_0_253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14" name="Google Shape;514;g13fd4e87bd9_0_253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3fd4e87bd9_0_2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2630050"/>
            <a:ext cx="4966500" cy="1810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6" name="Google Shape;516;g13fd4e87bd9_0_2537"/>
          <p:cNvSpPr/>
          <p:nvPr/>
        </p:nvSpPr>
        <p:spPr>
          <a:xfrm>
            <a:off x="5950025" y="2453488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3fd4e87bd9_0_2537"/>
          <p:cNvPicPr preferRelativeResize="0"/>
          <p:nvPr/>
        </p:nvPicPr>
        <p:blipFill rotWithShape="1">
          <a:blip r:embed="rId5">
            <a:alphaModFix/>
          </a:blip>
          <a:srcRect b="0" l="0" r="38271" t="0"/>
          <a:stretch/>
        </p:blipFill>
        <p:spPr>
          <a:xfrm>
            <a:off x="6229820" y="2630050"/>
            <a:ext cx="2351100" cy="1810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8" name="Google Shape;518;g13fd4e87bd9_0_253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nie-spratt-294450.jpg" id="270" name="Google Shape;270;p2"/>
          <p:cNvPicPr preferRelativeResize="0"/>
          <p:nvPr/>
        </p:nvPicPr>
        <p:blipFill rotWithShape="1">
          <a:blip r:embed="rId3">
            <a:alphaModFix/>
          </a:blip>
          <a:srcRect b="4373" l="0" r="0" t="33482"/>
          <a:stretch/>
        </p:blipFill>
        <p:spPr>
          <a:xfrm>
            <a:off x="0" y="0"/>
            <a:ext cx="9144002" cy="374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 Horizontal UFC Policromatico.png" id="271" name="Google Shape;27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8050" y="4266572"/>
            <a:ext cx="1085150" cy="325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Artboard 1@2x.png" id="272" name="Google Shape;272;p2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0" y="0"/>
            <a:ext cx="9144000" cy="374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ufc computação.png" id="273" name="Google Shape;27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2302" y="4266575"/>
            <a:ext cx="847172" cy="32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OFICIAL MEDIDAS 2Artboard 9@3x.png" id="274" name="Google Shape;27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0" y="37096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476250" y="1547500"/>
            <a:ext cx="84369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Processamento de Linguagem Natural via Aprendizagem Profunda</a:t>
            </a:r>
            <a:endParaRPr sz="35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476250" y="3095500"/>
            <a:ext cx="67335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D69C"/>
                </a:solidFill>
                <a:latin typeface="Quicksand"/>
                <a:ea typeface="Quicksand"/>
                <a:cs typeface="Quicksand"/>
                <a:sym typeface="Quicksand"/>
              </a:rPr>
              <a:t>JORNADA DE ATUALIZAÇÃO EM INFORMÁTICA (JAI)</a:t>
            </a:r>
            <a:endParaRPr b="1" sz="2000">
              <a:solidFill>
                <a:srgbClr val="FFD69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78" name="Google Shape;278;p2"/>
          <p:cNvGrpSpPr/>
          <p:nvPr/>
        </p:nvGrpSpPr>
        <p:grpSpPr>
          <a:xfrm>
            <a:off x="476250" y="4186142"/>
            <a:ext cx="2300195" cy="486414"/>
            <a:chOff x="222975" y="3926650"/>
            <a:chExt cx="2631200" cy="510724"/>
          </a:xfrm>
        </p:grpSpPr>
        <p:pic>
          <p:nvPicPr>
            <p:cNvPr id="279" name="Google Shape;279;p2"/>
            <p:cNvPicPr preferRelativeResize="0"/>
            <p:nvPr/>
          </p:nvPicPr>
          <p:blipFill rotWithShape="1">
            <a:blip r:embed="rId8">
              <a:alphaModFix/>
            </a:blip>
            <a:srcRect b="66723" l="0" r="0" t="3181"/>
            <a:stretch/>
          </p:blipFill>
          <p:spPr>
            <a:xfrm>
              <a:off x="222975" y="3926650"/>
              <a:ext cx="1315600" cy="51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"/>
            <p:cNvPicPr preferRelativeResize="0"/>
            <p:nvPr/>
          </p:nvPicPr>
          <p:blipFill rotWithShape="1">
            <a:blip r:embed="rId8">
              <a:alphaModFix/>
            </a:blip>
            <a:srcRect b="37573" l="0" r="0" t="34809"/>
            <a:stretch/>
          </p:blipFill>
          <p:spPr>
            <a:xfrm>
              <a:off x="1538575" y="3947675"/>
              <a:ext cx="1315600" cy="468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ffca64f76_1_7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Comprimir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24" name="Google Shape;524;g13ffca64f76_1_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25" name="Google Shape;525;g13ffca64f76_1_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3ffca64f76_1_7"/>
          <p:cNvSpPr/>
          <p:nvPr/>
        </p:nvSpPr>
        <p:spPr>
          <a:xfrm>
            <a:off x="1427950" y="2723600"/>
            <a:ext cx="5887500" cy="1518900"/>
          </a:xfrm>
          <a:prstGeom prst="roundRect">
            <a:avLst>
              <a:gd fmla="val 16667" name="adj"/>
            </a:avLst>
          </a:prstGeom>
          <a:solidFill>
            <a:srgbClr val="F8CECC"/>
          </a:solidFill>
          <a:ln cap="flat" cmpd="sng" w="19050">
            <a:solidFill>
              <a:srgbClr val="B854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Seres humanos precisam de comunicação. A partir da junção dessa necessidade básica com a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Web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, uma grande quantidade de texto tem sido gerada diariamente. Dada a presença de muitas informações alocadas em diferentes meios, torna-se vital permitir que máquinas compreendam textos falados e escritos. Este capítulo apresenta como técnicas de Aprendizagem Profunda podem ser utilizadas na resolução de tarefas de Processamento de Linguagem Natural (PLN), como Classificação e Sumarização de Sentenças, visando o benefício do poder computacional disponível atualmente e da baixa necessidade de engenharia de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 na utilização destes modelos. Inicialmente, são apresentados alguns conceitos importantes sobre PLN e Aprendizagem Profunda. Em seguida, diferentes técnicas de pré-processamento e representação textuais são explicadas a fim de serem usadas como entrada em modelos de Aprendizagem Profunda. Por fim, é mostrado como aplicar os conhecimentos adquiridos em aplicações reais do PLN.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7" name="Google Shape;527;g13ffca64f76_1_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ffca64f76_1_30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 o avanço do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PLN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sistemas são capazes de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Comprimir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33" name="Google Shape;533;g13ffca64f76_1_30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34" name="Google Shape;534;g13ffca64f76_1_3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13ffca64f76_1_3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sp>
        <p:nvSpPr>
          <p:cNvPr id="536" name="Google Shape;536;g13ffca64f76_1_30"/>
          <p:cNvSpPr/>
          <p:nvPr/>
        </p:nvSpPr>
        <p:spPr>
          <a:xfrm>
            <a:off x="1427950" y="2723600"/>
            <a:ext cx="5887500" cy="1518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Este capítulo apresenta como técnicas de Aprendizagem Profunda podem ser utilizadas na resolução de tarefas de Processamento de Linguagem Natural (PLN), como Classificação e Sumarização de Sentenças, visando o benefício do poder computacional disponível atualmente e da baixa necessidade de engenharia de </a:t>
            </a:r>
            <a:r>
              <a:rPr i="1" lang="pt-BR" sz="800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pt-BR" sz="800">
                <a:latin typeface="Source Code Pro"/>
                <a:ea typeface="Source Code Pro"/>
                <a:cs typeface="Source Code Pro"/>
                <a:sym typeface="Source Code Pro"/>
              </a:rPr>
              <a:t> na utilização destes modelos. Inicialmente, são apresentados alguns conceitos importantes sobre PLN e Aprendizagem Profunda.</a:t>
            </a:r>
            <a:endParaRPr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3fd4e87bd9_0_2365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BREVE HISTÓRICO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42" name="Google Shape;542;g13fd4e87bd9_0_236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3fd4e87bd9_0_2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4" y="1717877"/>
            <a:ext cx="6102451" cy="26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13fd4e87bd9_0_236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g13fd4e87bd9_0_238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3fd4e87bd9_0_238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3fd4e87bd9_0_238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REDES NEURAIS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52" name="Google Shape;552;g13fd4e87bd9_0_2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375" y="2377300"/>
            <a:ext cx="4567252" cy="12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13fd4e87bd9_0_2381"/>
          <p:cNvSpPr txBox="1"/>
          <p:nvPr>
            <p:ph idx="4294967295" type="body"/>
          </p:nvPr>
        </p:nvSpPr>
        <p:spPr>
          <a:xfrm>
            <a:off x="1790550" y="4338675"/>
            <a:ext cx="55629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Figura 1</a:t>
            </a: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pt-BR" sz="1400">
                <a:latin typeface="Quicksand"/>
                <a:ea typeface="Quicksand"/>
                <a:cs typeface="Quicksand"/>
                <a:sym typeface="Quicksand"/>
              </a:rPr>
              <a:t>Desamassando uma variedade complicada de dados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4" name="Google Shape;554;g13fd4e87bd9_0_238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08b751df_0_1"/>
          <p:cNvSpPr txBox="1"/>
          <p:nvPr>
            <p:ph idx="2" type="body"/>
          </p:nvPr>
        </p:nvSpPr>
        <p:spPr>
          <a:xfrm>
            <a:off x="844425" y="1359600"/>
            <a:ext cx="55629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que é a Aprendizagem Profunda?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60" name="Google Shape;560;g14008b751df_0_1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CONCEITOS BÁSICOS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61" name="Google Shape;561;g14008b751df_0_1"/>
          <p:cNvPicPr preferRelativeResize="0"/>
          <p:nvPr/>
        </p:nvPicPr>
        <p:blipFill rotWithShape="1">
          <a:blip r:embed="rId3">
            <a:alphaModFix/>
          </a:blip>
          <a:srcRect b="13140" l="0" r="0" t="3795"/>
          <a:stretch/>
        </p:blipFill>
        <p:spPr>
          <a:xfrm>
            <a:off x="1862150" y="1825625"/>
            <a:ext cx="5419701" cy="3106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562" name="Google Shape;562;g14008b751df_0_1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4008b751df_0_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fcb66386b_0_173"/>
          <p:cNvSpPr txBox="1"/>
          <p:nvPr>
            <p:ph idx="2" type="body"/>
          </p:nvPr>
        </p:nvSpPr>
        <p:spPr>
          <a:xfrm>
            <a:off x="844425" y="1359600"/>
            <a:ext cx="5562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Redes neurais são: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Inspiradas 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neurônios biológicos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Ideais para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tarefas complexas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Tarefas com dados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não estruturados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69" name="Google Shape;569;g13fcb66386b_0_17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13fcb66386b_0_173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CONCEITOS BÁSICOS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71" name="Google Shape;571;g13fcb66386b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325" y="1359600"/>
            <a:ext cx="915400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3fcb66386b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575" y="1779550"/>
            <a:ext cx="915400" cy="91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g13fcb66386b_0_173"/>
          <p:cNvCxnSpPr>
            <a:stCxn id="571" idx="0"/>
            <a:endCxn id="572" idx="0"/>
          </p:cNvCxnSpPr>
          <p:nvPr/>
        </p:nvCxnSpPr>
        <p:spPr>
          <a:xfrm flipH="1" rot="-5400000">
            <a:off x="7374725" y="849900"/>
            <a:ext cx="420000" cy="1439400"/>
          </a:xfrm>
          <a:prstGeom prst="curvedConnector3">
            <a:avLst>
              <a:gd fmla="val -566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4" name="Google Shape;574;g13fcb66386b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718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3fcb66386b_0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1864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13fcb66386b_0_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3571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13fcb66386b_0_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4425" y="3623313"/>
            <a:ext cx="915397" cy="9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3fcb66386b_0_17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fcb66386b_0_191"/>
          <p:cNvSpPr txBox="1"/>
          <p:nvPr>
            <p:ph idx="2" type="body"/>
          </p:nvPr>
        </p:nvSpPr>
        <p:spPr>
          <a:xfrm>
            <a:off x="844425" y="1359600"/>
            <a:ext cx="60012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Desenvolvido por McCulloch e Pitts em 1943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Composto por: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entrada,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Unidades Lógicas de     Limiar (TLUs)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584" name="Google Shape;584;g13fcb66386b_0_1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13fcb66386b_0_191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86" name="Google Shape;586;g13fcb66386b_0_191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13fcb66386b_0_191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8" name="Google Shape;588;g13fcb66386b_0_191"/>
          <p:cNvPicPr preferRelativeResize="0"/>
          <p:nvPr/>
        </p:nvPicPr>
        <p:blipFill rotWithShape="1">
          <a:blip r:embed="rId5">
            <a:alphaModFix/>
          </a:blip>
          <a:srcRect b="4877" l="3989" r="2796" t="4958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9" name="Google Shape;589;g13fcb66386b_0_191"/>
          <p:cNvSpPr/>
          <p:nvPr/>
        </p:nvSpPr>
        <p:spPr>
          <a:xfrm>
            <a:off x="6404450" y="2370700"/>
            <a:ext cx="2150100" cy="2189400"/>
          </a:xfrm>
          <a:prstGeom prst="ellipse">
            <a:avLst/>
          </a:prstGeom>
          <a:solidFill>
            <a:srgbClr val="415665">
              <a:alpha val="27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13fcb66386b_0_19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ffca64f76_3_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96" name="Google Shape;596;g13ffca64f76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2" y="2010975"/>
            <a:ext cx="3343319" cy="22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3ffca64f76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73" y="1845625"/>
            <a:ext cx="4233175" cy="25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13ffca64f76_3_9"/>
          <p:cNvSpPr/>
          <p:nvPr/>
        </p:nvSpPr>
        <p:spPr>
          <a:xfrm>
            <a:off x="4056723" y="2062763"/>
            <a:ext cx="140700" cy="2163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STArtboard 1 copy 7@3x.png" id="599" name="Google Shape;599;g13ffca64f76_3_9"/>
          <p:cNvPicPr preferRelativeResize="0"/>
          <p:nvPr/>
        </p:nvPicPr>
        <p:blipFill rotWithShape="1">
          <a:blip r:embed="rId5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13ffca64f76_3_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fcb66386b_0_218"/>
          <p:cNvSpPr txBox="1"/>
          <p:nvPr>
            <p:ph idx="2" type="body"/>
          </p:nvPr>
        </p:nvSpPr>
        <p:spPr>
          <a:xfrm>
            <a:off x="844425" y="1359600"/>
            <a:ext cx="59640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Quais as suas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limitações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Problemas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um pouco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mais complexos, como o sistema XOR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06" name="Google Shape;606;g13fcb66386b_0_21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g13fcb66386b_0_218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8" name="Google Shape;608;g13fcb66386b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912" y="2820025"/>
            <a:ext cx="3448175" cy="15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3fcb66386b_0_218"/>
          <p:cNvSpPr/>
          <p:nvPr/>
        </p:nvSpPr>
        <p:spPr>
          <a:xfrm>
            <a:off x="4501650" y="2532173"/>
            <a:ext cx="140700" cy="1875900"/>
          </a:xfrm>
          <a:prstGeom prst="rect">
            <a:avLst/>
          </a:prstGeom>
          <a:solidFill>
            <a:srgbClr val="3A33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3fcb66386b_0_21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3fcb66386b_0_229"/>
          <p:cNvSpPr txBox="1"/>
          <p:nvPr>
            <p:ph idx="2" type="body"/>
          </p:nvPr>
        </p:nvSpPr>
        <p:spPr>
          <a:xfrm>
            <a:off x="844425" y="1359600"/>
            <a:ext cx="55629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Composto por: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entrada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camadas de TLUs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camada de saída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16" name="Google Shape;616;g13fcb66386b_0_2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3fcb66386b_0_2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 i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8" name="Google Shape;618;g13fcb66386b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325" y="2182775"/>
            <a:ext cx="3718001" cy="24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g13fcb66386b_0_2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00b6ff7ee_0_11"/>
          <p:cNvSpPr/>
          <p:nvPr/>
        </p:nvSpPr>
        <p:spPr>
          <a:xfrm>
            <a:off x="0" y="0"/>
            <a:ext cx="1851600" cy="51435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400b6ff7ee_0_11"/>
          <p:cNvSpPr txBox="1"/>
          <p:nvPr>
            <p:ph idx="4294967295" type="title"/>
          </p:nvPr>
        </p:nvSpPr>
        <p:spPr>
          <a:xfrm>
            <a:off x="345600" y="0"/>
            <a:ext cx="15060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BR" sz="36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Olá!</a:t>
            </a:r>
            <a:endParaRPr b="1" sz="36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7" name="Google Shape;287;g1400b6ff7ee_0_11"/>
          <p:cNvSpPr txBox="1"/>
          <p:nvPr/>
        </p:nvSpPr>
        <p:spPr>
          <a:xfrm>
            <a:off x="2559100" y="894300"/>
            <a:ext cx="5932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Bárbara Neves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Estudante de mestrado @ufcinforma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Pesquisadora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Cientista de Dados @iatlantico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grpSp>
        <p:nvGrpSpPr>
          <p:cNvPr id="288" name="Google Shape;288;g1400b6ff7ee_0_11"/>
          <p:cNvGrpSpPr/>
          <p:nvPr/>
        </p:nvGrpSpPr>
        <p:grpSpPr>
          <a:xfrm>
            <a:off x="1288550" y="894300"/>
            <a:ext cx="1088100" cy="1088100"/>
            <a:chOff x="1253700" y="791100"/>
            <a:chExt cx="1088100" cy="1088100"/>
          </a:xfrm>
        </p:grpSpPr>
        <p:sp>
          <p:nvSpPr>
            <p:cNvPr id="289" name="Google Shape;289;g1400b6ff7ee_0_11"/>
            <p:cNvSpPr/>
            <p:nvPr/>
          </p:nvSpPr>
          <p:spPr>
            <a:xfrm>
              <a:off x="1253700" y="791100"/>
              <a:ext cx="1088100" cy="108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1400b6ff7ee_0_11"/>
            <p:cNvPicPr preferRelativeResize="0"/>
            <p:nvPr/>
          </p:nvPicPr>
          <p:blipFill rotWithShape="1">
            <a:blip r:embed="rId3">
              <a:alphaModFix/>
            </a:blip>
            <a:srcRect b="12006" l="0" r="0" t="12006"/>
            <a:stretch/>
          </p:blipFill>
          <p:spPr>
            <a:xfrm>
              <a:off x="1307358" y="838289"/>
              <a:ext cx="980700" cy="9936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descr="TESTArtboard 1 copy 7@3x.png" id="291" name="Google Shape;291;g1400b6ff7ee_0_11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400b6ff7ee_0_11"/>
          <p:cNvSpPr/>
          <p:nvPr/>
        </p:nvSpPr>
        <p:spPr>
          <a:xfrm>
            <a:off x="1288550" y="2325600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g1400b6ff7ee_0_11"/>
          <p:cNvPicPr preferRelativeResize="0"/>
          <p:nvPr/>
        </p:nvPicPr>
        <p:blipFill rotWithShape="1">
          <a:blip r:embed="rId5">
            <a:alphaModFix/>
          </a:blip>
          <a:srcRect b="0" l="651" r="651" t="0"/>
          <a:stretch/>
        </p:blipFill>
        <p:spPr>
          <a:xfrm>
            <a:off x="1342208" y="2372789"/>
            <a:ext cx="980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4" name="Google Shape;294;g1400b6ff7ee_0_11"/>
          <p:cNvSpPr/>
          <p:nvPr/>
        </p:nvSpPr>
        <p:spPr>
          <a:xfrm>
            <a:off x="1288550" y="3756900"/>
            <a:ext cx="1088100" cy="1088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1400b6ff7ee_0_11"/>
          <p:cNvPicPr preferRelativeResize="0"/>
          <p:nvPr/>
        </p:nvPicPr>
        <p:blipFill rotWithShape="1">
          <a:blip r:embed="rId6">
            <a:alphaModFix/>
          </a:blip>
          <a:srcRect b="0" l="651" r="651" t="0"/>
          <a:stretch/>
        </p:blipFill>
        <p:spPr>
          <a:xfrm flipH="1">
            <a:off x="1342208" y="3804089"/>
            <a:ext cx="980700" cy="9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6" name="Google Shape;296;g1400b6ff7ee_0_11"/>
          <p:cNvSpPr txBox="1"/>
          <p:nvPr/>
        </p:nvSpPr>
        <p:spPr>
          <a:xfrm>
            <a:off x="2559100" y="2325600"/>
            <a:ext cx="5932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Gustavo Coutinho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Estudante de doutorado @ufcinforma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Pesquisador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Professor @ifceoficial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297" name="Google Shape;297;g1400b6ff7ee_0_11"/>
          <p:cNvSpPr txBox="1"/>
          <p:nvPr/>
        </p:nvSpPr>
        <p:spPr>
          <a:xfrm>
            <a:off x="2559100" y="3756900"/>
            <a:ext cx="65850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pt-BR" sz="1600">
                <a:solidFill>
                  <a:srgbClr val="001E3B"/>
                </a:solidFill>
                <a:latin typeface="Quicksand"/>
                <a:ea typeface="Quicksand"/>
                <a:cs typeface="Quicksand"/>
                <a:sym typeface="Quicksand"/>
              </a:rPr>
              <a:t>José Antônio Macêdo</a:t>
            </a:r>
            <a:endParaRPr b="1" sz="1600">
              <a:solidFill>
                <a:srgbClr val="001E3B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Cientista Chefe de Transformação Digital @governodoceara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Coordenador @_insightlab</a:t>
            </a:r>
            <a:endParaRPr sz="16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lang="pt-BR" sz="1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Professor @ufcinforma</a:t>
            </a:r>
            <a:endParaRPr sz="1600">
              <a:solidFill>
                <a:srgbClr val="001E3B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fd4e87bd9_0_240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25" name="Google Shape;625;g13fd4e87bd9_0_240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13fd4e87bd9_0_240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Quando um MLP possui mais de uma camada oculta, já podemos chamá-la de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Rede Neural Profunda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treinamento é realizado por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backpropagation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Forward pass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Backward pass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Característica importante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Funções de ativação em MLPs são          diferentes de um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perceptron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normal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7" name="Google Shape;627;g13fd4e87bd9_0_240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grpSp>
        <p:nvGrpSpPr>
          <p:cNvPr id="628" name="Google Shape;628;g13fd4e87bd9_0_2409"/>
          <p:cNvGrpSpPr/>
          <p:nvPr/>
        </p:nvGrpSpPr>
        <p:grpSpPr>
          <a:xfrm>
            <a:off x="6791286" y="2723604"/>
            <a:ext cx="2097641" cy="2097641"/>
            <a:chOff x="504308" y="3265101"/>
            <a:chExt cx="1148700" cy="1148700"/>
          </a:xfrm>
        </p:grpSpPr>
        <p:grpSp>
          <p:nvGrpSpPr>
            <p:cNvPr id="629" name="Google Shape;629;g13fd4e87bd9_0_2409"/>
            <p:cNvGrpSpPr/>
            <p:nvPr/>
          </p:nvGrpSpPr>
          <p:grpSpPr>
            <a:xfrm>
              <a:off x="504308" y="3265101"/>
              <a:ext cx="1148700" cy="1148700"/>
              <a:chOff x="6713763" y="1945688"/>
              <a:chExt cx="1148700" cy="1148700"/>
            </a:xfrm>
          </p:grpSpPr>
          <p:sp>
            <p:nvSpPr>
              <p:cNvPr id="630" name="Google Shape;630;g13fd4e87bd9_0_2409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3660000" dist="38100">
                  <a:srgbClr val="252525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i="0" sz="1400" u="none" cap="none" strike="noStrik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  <p:sp>
            <p:nvSpPr>
              <p:cNvPr id="631" name="Google Shape;631;g13fd4e87bd9_0_2409"/>
              <p:cNvSpPr/>
              <p:nvPr/>
            </p:nvSpPr>
            <p:spPr>
              <a:xfrm>
                <a:off x="6713763" y="1945688"/>
                <a:ext cx="1148700" cy="1148700"/>
              </a:xfrm>
              <a:prstGeom prst="ellipse">
                <a:avLst/>
              </a:prstGeom>
              <a:solidFill>
                <a:srgbClr val="3C43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E9B0D3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sp>
          <p:nvSpPr>
            <p:cNvPr id="632" name="Google Shape;632;g13fd4e87bd9_0_2409"/>
            <p:cNvSpPr/>
            <p:nvPr/>
          </p:nvSpPr>
          <p:spPr>
            <a:xfrm>
              <a:off x="538650" y="3299475"/>
              <a:ext cx="1080000" cy="10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3" name="Google Shape;633;g13fd4e87bd9_0_2409"/>
            <p:cNvPicPr preferRelativeResize="0"/>
            <p:nvPr/>
          </p:nvPicPr>
          <p:blipFill rotWithShape="1">
            <a:blip r:embed="rId4">
              <a:alphaModFix/>
            </a:blip>
            <a:srcRect b="0" l="18196" r="18202" t="0"/>
            <a:stretch/>
          </p:blipFill>
          <p:spPr>
            <a:xfrm>
              <a:off x="536083" y="3295113"/>
              <a:ext cx="1085100" cy="10887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fd4e87bd9_0_242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PERCEPTRON MULTICAMADAS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39" name="Google Shape;639;g13fd4e87bd9_0_242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13fd4e87bd9_0_242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Quando utilizar uma MLP?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entradas de tamanho fixo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saídas discretas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problemas com formato de sequências, devemos utilizar redes mais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complexas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como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Redes Neurais Recorrentes (RNNs)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41" name="Google Shape;641;g13fd4e87bd9_0_242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fd4e87bd9_0_24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MLPs x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47" name="Google Shape;647;g13fd4e87bd9_0_24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13fd4e87bd9_0_2429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Qual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principal d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iferença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entre RNNs e MLPs?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RNNs possuem ligações para neurônios de camadas anteriores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49" name="Google Shape;649;g13fd4e87bd9_0_2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61" y="2519921"/>
            <a:ext cx="5554877" cy="23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13fd4e87bd9_0_24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fea148613_0_32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MLPs x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6" name="Google Shape;656;g13fea148613_0_329"/>
          <p:cNvSpPr txBox="1"/>
          <p:nvPr>
            <p:ph idx="2" type="body"/>
          </p:nvPr>
        </p:nvSpPr>
        <p:spPr>
          <a:xfrm>
            <a:off x="1141350" y="4338675"/>
            <a:ext cx="6861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Quicksand"/>
                <a:ea typeface="Quicksand"/>
                <a:cs typeface="Quicksand"/>
                <a:sym typeface="Quicksand"/>
              </a:rPr>
              <a:t>Figura 2</a:t>
            </a:r>
            <a:r>
              <a:rPr lang="pt-BR" sz="1400">
                <a:latin typeface="Quicksand"/>
                <a:ea typeface="Quicksand"/>
                <a:cs typeface="Quicksand"/>
                <a:sym typeface="Quicksand"/>
              </a:rPr>
              <a:t>. Representação de uma camada de unidades recorrentes à direita.</a:t>
            </a:r>
            <a:endParaRPr i="1" sz="14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57" name="Google Shape;657;g13fea148613_0_329"/>
          <p:cNvSpPr txBox="1"/>
          <p:nvPr>
            <p:ph idx="2" type="body"/>
          </p:nvPr>
        </p:nvSpPr>
        <p:spPr>
          <a:xfrm>
            <a:off x="3037466" y="2618350"/>
            <a:ext cx="16527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latin typeface="Quicksand"/>
                <a:ea typeface="Quicksand"/>
                <a:cs typeface="Quicksand"/>
                <a:sym typeface="Quicksand"/>
              </a:rPr>
              <a:t>≈</a:t>
            </a:r>
            <a:endParaRPr i="1" sz="7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58" name="Google Shape;658;g13fea148613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91" y="1895500"/>
            <a:ext cx="4436424" cy="187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659" name="Google Shape;659;g13fea148613_0_329"/>
          <p:cNvPicPr preferRelativeResize="0"/>
          <p:nvPr/>
        </p:nvPicPr>
        <p:blipFill rotWithShape="1">
          <a:blip r:embed="rId4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3fea148613_0_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85" y="1842913"/>
            <a:ext cx="3047281" cy="19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13fea148613_0_32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666" name="Google Shape;666;g13fea148613_0_34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3fea148613_0_34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VARIAÇÃO DAS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8" name="Google Shape;668;g13fea148613_0_340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Sequências longas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são potencialmente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problemáticas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para RNNs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Essas redes tendem a crescer muito, tornando o treinamento computacionalmente custoso e demorado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Podemos ter perdas de informações do começo das sentenças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Para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mitigar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esses problemas, células de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Long Short Term Memory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 (LSTM)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foram desenvolvidas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69" name="Google Shape;669;g13fea148613_0_34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674" name="Google Shape;674;g13fea148613_0_34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3fea148613_0_347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VARIAÇÃO DAS RNNs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76" name="Google Shape;676;g13fea148613_0_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145" y="1794375"/>
            <a:ext cx="6331709" cy="234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13fea148613_0_34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fea148613_0_363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13fea148613_0_363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13fea148613_0_363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PREPARAÇÃO DE</a:t>
            </a:r>
            <a:endParaRPr sz="40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  <a:extLst>
                <a:ext uri="http://customooxmlschemas.google.com/">
                  <go:slidesCustomData xmlns:go="http://customooxmlschemas.google.com/" textRoundtripDataId="3"/>
                </a:ext>
              </a:extLs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DADOS TEXTUAIS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685" name="Google Shape;685;g13fea148613_0_363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13fea148613_0_363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g13fea148613_0_37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13fea148613_0_37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PADRONIZAÇÃO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93" name="Google Shape;693;g13fea148613_0_37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Google Shape;694;g13fea148613_0_371"/>
          <p:cNvCxnSpPr>
            <a:stCxn id="695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g13fea148613_0_371"/>
          <p:cNvCxnSpPr>
            <a:stCxn id="697" idx="6"/>
            <a:endCxn id="695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g13fea148613_0_371"/>
          <p:cNvCxnSpPr>
            <a:stCxn id="699" idx="6"/>
            <a:endCxn id="697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0" name="Google Shape;700;g13fea148613_0_371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701" name="Google Shape;701;g13fea148613_0_371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7" name="Google Shape;697;g13fea148613_0_371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02" name="Google Shape;702;g13fea148613_0_371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703" name="Google Shape;703;g13fea148613_0_371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5" name="Google Shape;695;g13fea148613_0_371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04" name="Google Shape;704;g13fea148613_0_371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705" name="Google Shape;705;g13fea148613_0_37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9" name="Google Shape;699;g13fea148613_0_37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06" name="Google Shape;706;g13fea148613_0_371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Frases com mesma informação podem possuir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estruturas diferentes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7" name="Google Shape;707;g13fea148613_0_371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tenta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diminuir a diferença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entre textos semelhantes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8" name="Google Shape;708;g13fea148613_0_371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Técnicas comuns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são remoção de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pontuação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acentos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09" name="Google Shape;709;g13fea148613_0_371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0" name="Google Shape;710;g13fea148613_0_371"/>
          <p:cNvPicPr preferRelativeResize="0"/>
          <p:nvPr/>
        </p:nvPicPr>
        <p:blipFill rotWithShape="1">
          <a:blip r:embed="rId5">
            <a:alphaModFix/>
          </a:blip>
          <a:srcRect b="0" l="12574" r="12574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1" name="Google Shape;711;g13fea148613_0_371"/>
          <p:cNvPicPr preferRelativeResize="0"/>
          <p:nvPr/>
        </p:nvPicPr>
        <p:blipFill rotWithShape="1">
          <a:blip r:embed="rId6">
            <a:alphaModFix/>
          </a:blip>
          <a:srcRect b="0" l="7158" r="0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2" name="Google Shape;712;g13fea148613_0_37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17" name="Google Shape;717;g13fea148613_0_35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13fea148613_0_356"/>
          <p:cNvSpPr txBox="1"/>
          <p:nvPr>
            <p:ph idx="2" type="body"/>
          </p:nvPr>
        </p:nvSpPr>
        <p:spPr>
          <a:xfrm>
            <a:off x="844425" y="1359600"/>
            <a:ext cx="6309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Sentenças podem possuir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mesma informação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mas serem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escritas de formas diferentes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19" name="Google Shape;719;g13fea148613_0_356"/>
          <p:cNvSpPr txBox="1"/>
          <p:nvPr>
            <p:ph idx="2" type="body"/>
          </p:nvPr>
        </p:nvSpPr>
        <p:spPr>
          <a:xfrm>
            <a:off x="844425" y="2400488"/>
            <a:ext cx="724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só!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0" name="Google Shape;720;g13fea148613_0_356"/>
          <p:cNvSpPr txBox="1"/>
          <p:nvPr>
            <p:ph idx="2" type="body"/>
          </p:nvPr>
        </p:nvSpPr>
        <p:spPr>
          <a:xfrm>
            <a:off x="844425" y="3441375"/>
            <a:ext cx="72456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só,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1" name="Google Shape;721;g13fea148613_0_35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2" name="Google Shape;722;g13fea148613_0_35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fea148613_0_399"/>
          <p:cNvSpPr txBox="1"/>
          <p:nvPr>
            <p:ph idx="2" type="body"/>
          </p:nvPr>
        </p:nvSpPr>
        <p:spPr>
          <a:xfrm>
            <a:off x="844425" y="1359600"/>
            <a:ext cx="3760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só!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728" name="Google Shape;728;g13fea148613_0_39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13fea148613_0_399"/>
          <p:cNvSpPr txBox="1"/>
          <p:nvPr>
            <p:ph idx="2" type="body"/>
          </p:nvPr>
        </p:nvSpPr>
        <p:spPr>
          <a:xfrm>
            <a:off x="844425" y="3237400"/>
            <a:ext cx="7738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"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olha so como pnl e legal estava estudando esses dias"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30" name="Google Shape;730;g13fea148613_0_399"/>
          <p:cNvCxnSpPr>
            <a:stCxn id="727" idx="2"/>
            <a:endCxn id="729" idx="0"/>
          </p:cNvCxnSpPr>
          <p:nvPr/>
        </p:nvCxnSpPr>
        <p:spPr>
          <a:xfrm>
            <a:off x="2724525" y="2259000"/>
            <a:ext cx="1989000" cy="9783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1" name="Google Shape;731;g13fea148613_0_399"/>
          <p:cNvCxnSpPr>
            <a:stCxn id="732" idx="2"/>
            <a:endCxn id="729" idx="0"/>
          </p:cNvCxnSpPr>
          <p:nvPr/>
        </p:nvCxnSpPr>
        <p:spPr>
          <a:xfrm flipH="1">
            <a:off x="4713525" y="2259000"/>
            <a:ext cx="1989000" cy="9783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32" name="Google Shape;732;g13fea148613_0_399"/>
          <p:cNvSpPr txBox="1"/>
          <p:nvPr>
            <p:ph idx="2" type="body"/>
          </p:nvPr>
        </p:nvSpPr>
        <p:spPr>
          <a:xfrm>
            <a:off x="4822425" y="1359600"/>
            <a:ext cx="3760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"Olha só, como PNL é legal! Estava estudando esses dias."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3" name="Google Shape;733;g13fea148613_0_399"/>
          <p:cNvSpPr/>
          <p:nvPr/>
        </p:nvSpPr>
        <p:spPr>
          <a:xfrm>
            <a:off x="3818929" y="2556500"/>
            <a:ext cx="1789200" cy="383400"/>
          </a:xfrm>
          <a:prstGeom prst="roundRect">
            <a:avLst>
              <a:gd fmla="val 16667" name="adj"/>
            </a:avLst>
          </a:prstGeom>
          <a:solidFill>
            <a:srgbClr val="F8CECC"/>
          </a:solidFill>
          <a:ln cap="flat" cmpd="sng" w="28575">
            <a:solidFill>
              <a:srgbClr val="B854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4" name="Google Shape;734;g13fea148613_0_39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PADRONIZAÇÃO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35" name="Google Shape;735;g13fea148613_0_39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f3c9f7e72_0_28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df3c9f7e72_0_28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df3c9f7e72_0_28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4</a:t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f3c9f7e72_0_28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06" name="Google Shape;306;gdf3c9f7e72_0_28"/>
          <p:cNvPicPr preferRelativeResize="0"/>
          <p:nvPr/>
        </p:nvPicPr>
        <p:blipFill rotWithShape="1">
          <a:blip r:embed="rId3">
            <a:alphaModFix/>
          </a:blip>
          <a:srcRect b="39104" l="17497" r="32450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g13fd4e87bd9_0_2455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13fd4e87bd9_0_2455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742" name="Google Shape;742;g13fd4e87bd9_0_2455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743" name="Google Shape;743;g13fd4e87bd9_0_2455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g140089b2358_0_74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40089b2358_0_74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50" name="Google Shape;750;g140089b2358_0_74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g140089b2358_0_74"/>
          <p:cNvCxnSpPr>
            <a:stCxn id="752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g140089b2358_0_74"/>
          <p:cNvCxnSpPr>
            <a:stCxn id="754" idx="6"/>
            <a:endCxn id="752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g140089b2358_0_74"/>
          <p:cNvCxnSpPr>
            <a:stCxn id="756" idx="6"/>
            <a:endCxn id="754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7" name="Google Shape;757;g140089b2358_0_74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758" name="Google Shape;758;g140089b2358_0_7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4" name="Google Shape;754;g140089b2358_0_74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59" name="Google Shape;759;g140089b2358_0_74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760" name="Google Shape;760;g140089b2358_0_7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2" name="Google Shape;752;g140089b2358_0_74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61" name="Google Shape;761;g140089b2358_0_74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762" name="Google Shape;762;g140089b2358_0_7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56" name="Google Shape;756;g140089b2358_0_7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763" name="Google Shape;763;g140089b2358_0_74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é o ato de dividir o texto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unidades vetorizáveis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4" name="Google Shape;764;g140089b2358_0_74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processo de estemização pode ser necessário antes de uma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65" name="Google Shape;765;g140089b2358_0_74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 outro processo importante a ser considerado é o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lematização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66" name="Google Shape;766;g140089b2358_0_74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7" name="Google Shape;767;g140089b2358_0_74"/>
          <p:cNvPicPr preferRelativeResize="0"/>
          <p:nvPr/>
        </p:nvPicPr>
        <p:blipFill rotWithShape="1">
          <a:blip r:embed="rId5">
            <a:alphaModFix/>
          </a:blip>
          <a:srcRect b="0" l="12574" r="12574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8" name="Google Shape;768;g140089b2358_0_74"/>
          <p:cNvPicPr preferRelativeResize="0"/>
          <p:nvPr/>
        </p:nvPicPr>
        <p:blipFill rotWithShape="1">
          <a:blip r:embed="rId6">
            <a:alphaModFix/>
          </a:blip>
          <a:srcRect b="0" l="7158" r="0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9" name="Google Shape;769;g140089b2358_0_74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74" name="Google Shape;774;g13fea148613_0_72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13fea148613_0_726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6" name="Google Shape;776;g13fea148613_0_726"/>
          <p:cNvSpPr txBox="1"/>
          <p:nvPr>
            <p:ph idx="2" type="body"/>
          </p:nvPr>
        </p:nvSpPr>
        <p:spPr>
          <a:xfrm>
            <a:off x="844425" y="1359600"/>
            <a:ext cx="61203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Após a padronização, precisamos quebrar o texto em unidades a serem vetorizadas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77" name="Google Shape;777;g13fea148613_0_726"/>
          <p:cNvSpPr/>
          <p:nvPr/>
        </p:nvSpPr>
        <p:spPr>
          <a:xfrm>
            <a:off x="3282900" y="2426150"/>
            <a:ext cx="2578200" cy="53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eu amo chocolate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778" name="Google Shape;778;g13fea148613_0_726"/>
          <p:cNvGrpSpPr/>
          <p:nvPr/>
        </p:nvGrpSpPr>
        <p:grpSpPr>
          <a:xfrm>
            <a:off x="1010250" y="3456950"/>
            <a:ext cx="1536375" cy="330300"/>
            <a:chOff x="996900" y="3391350"/>
            <a:chExt cx="1536375" cy="330300"/>
          </a:xfrm>
        </p:grpSpPr>
        <p:sp>
          <p:nvSpPr>
            <p:cNvPr id="779" name="Google Shape;779;g13fea148613_0_726"/>
            <p:cNvSpPr/>
            <p:nvPr/>
          </p:nvSpPr>
          <p:spPr>
            <a:xfrm>
              <a:off x="996900" y="3391350"/>
              <a:ext cx="676800" cy="3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Source Code Pro"/>
                  <a:ea typeface="Source Code Pro"/>
                  <a:cs typeface="Source Code Pro"/>
                  <a:sym typeface="Source Code Pro"/>
                </a:rPr>
                <a:t>'eu</a:t>
              </a: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780" name="Google Shape;780;g13fea148613_0_726"/>
            <p:cNvSpPr/>
            <p:nvPr/>
          </p:nvSpPr>
          <p:spPr>
            <a:xfrm>
              <a:off x="1784475" y="3391350"/>
              <a:ext cx="748800" cy="330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r>
                <a:rPr lang="pt-BR">
                  <a:latin typeface="Source Code Pro"/>
                  <a:ea typeface="Source Code Pro"/>
                  <a:cs typeface="Source Code Pro"/>
                  <a:sym typeface="Source Code Pro"/>
                </a:rPr>
                <a:t>amo</a:t>
              </a:r>
              <a:r>
                <a:rPr lang="pt-BR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'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781" name="Google Shape;781;g13fea148613_0_726"/>
          <p:cNvSpPr/>
          <p:nvPr/>
        </p:nvSpPr>
        <p:spPr>
          <a:xfrm>
            <a:off x="1076438" y="3987050"/>
            <a:ext cx="1404000" cy="33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chocolate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2" name="Google Shape;782;g13fea148613_0_726"/>
          <p:cNvSpPr/>
          <p:nvPr/>
        </p:nvSpPr>
        <p:spPr>
          <a:xfrm>
            <a:off x="5389500" y="3655850"/>
            <a:ext cx="1076400" cy="3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eu amo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3" name="Google Shape;783;g13fea148613_0_726"/>
          <p:cNvSpPr/>
          <p:nvPr/>
        </p:nvSpPr>
        <p:spPr>
          <a:xfrm>
            <a:off x="6617550" y="3655850"/>
            <a:ext cx="1821600" cy="3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amo </a:t>
            </a: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chocolate</a:t>
            </a:r>
            <a:r>
              <a:rPr lang="pt-BR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84" name="Google Shape;784;g13fea148613_0_726"/>
          <p:cNvCxnSpPr>
            <a:stCxn id="777" idx="2"/>
          </p:cNvCxnSpPr>
          <p:nvPr/>
        </p:nvCxnSpPr>
        <p:spPr>
          <a:xfrm flipH="1">
            <a:off x="2042700" y="2959550"/>
            <a:ext cx="25293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g13fea148613_0_726"/>
          <p:cNvCxnSpPr/>
          <p:nvPr/>
        </p:nvCxnSpPr>
        <p:spPr>
          <a:xfrm>
            <a:off x="4572000" y="2959550"/>
            <a:ext cx="252930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g13fea148613_0_726"/>
          <p:cNvSpPr/>
          <p:nvPr/>
        </p:nvSpPr>
        <p:spPr>
          <a:xfrm rot="-5400000">
            <a:off x="1637025" y="3525900"/>
            <a:ext cx="213600" cy="179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13fea148613_0_726"/>
          <p:cNvSpPr/>
          <p:nvPr/>
        </p:nvSpPr>
        <p:spPr>
          <a:xfrm rot="-5400000">
            <a:off x="6856200" y="2764800"/>
            <a:ext cx="213600" cy="332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3fea148613_0_726"/>
          <p:cNvSpPr txBox="1"/>
          <p:nvPr>
            <p:ph idx="2" type="body"/>
          </p:nvPr>
        </p:nvSpPr>
        <p:spPr>
          <a:xfrm>
            <a:off x="298200" y="4533250"/>
            <a:ext cx="2529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Quicksand"/>
                <a:ea typeface="Quicksand"/>
                <a:cs typeface="Quicksand"/>
                <a:sym typeface="Quicksand"/>
              </a:rPr>
              <a:t>Tokenização a nível de palavras.</a:t>
            </a:r>
            <a:endParaRPr i="1"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9" name="Google Shape;789;g13fea148613_0_726"/>
          <p:cNvSpPr txBox="1"/>
          <p:nvPr>
            <p:ph idx="2" type="body"/>
          </p:nvPr>
        </p:nvSpPr>
        <p:spPr>
          <a:xfrm>
            <a:off x="5698350" y="4532500"/>
            <a:ext cx="25293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Quicksand"/>
                <a:ea typeface="Quicksand"/>
                <a:cs typeface="Quicksand"/>
                <a:sym typeface="Quicksand"/>
              </a:rPr>
              <a:t>Tokenização a nível de n-grams.</a:t>
            </a:r>
            <a:endParaRPr i="1"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0" name="Google Shape;790;g13fea148613_0_72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795" name="Google Shape;795;g13fea148613_0_76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13fea148613_0_769"/>
          <p:cNvSpPr txBox="1"/>
          <p:nvPr>
            <p:ph type="title"/>
          </p:nvPr>
        </p:nvSpPr>
        <p:spPr>
          <a:xfrm>
            <a:off x="844425" y="5600"/>
            <a:ext cx="5562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7" name="Google Shape;797;g13fea148613_0_769"/>
          <p:cNvSpPr txBox="1"/>
          <p:nvPr>
            <p:ph idx="2" type="body"/>
          </p:nvPr>
        </p:nvSpPr>
        <p:spPr>
          <a:xfrm>
            <a:off x="844425" y="1359600"/>
            <a:ext cx="72456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Em que as palavras seguintes diferem?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presidente; presidenta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estava, estive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casa, casas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98" name="Google Shape;798;g13fea148613_0_76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803" name="Google Shape;803;g13fea148613_0_800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13fea148613_0_800"/>
          <p:cNvSpPr txBox="1"/>
          <p:nvPr>
            <p:ph idx="2" type="body"/>
          </p:nvPr>
        </p:nvSpPr>
        <p:spPr>
          <a:xfrm>
            <a:off x="844425" y="1359600"/>
            <a:ext cx="61131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 processo de reduzir uma palavra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aos seus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radicais é chamado de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estemização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5" name="Google Shape;805;g13fea148613_0_800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6" name="Google Shape;806;g13fea148613_0_800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Artboard 1 copy 7@3x.png" id="811" name="Google Shape;811;g13fea148613_0_80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13fea148613_0_807"/>
          <p:cNvSpPr txBox="1"/>
          <p:nvPr>
            <p:ph idx="2" type="body"/>
          </p:nvPr>
        </p:nvSpPr>
        <p:spPr>
          <a:xfrm>
            <a:off x="844425" y="1359600"/>
            <a:ext cx="60987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lematização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é o processo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de flexionar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uma palavra para determinar o seu lema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Exemplo: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“correr”, “corre” e “correu”: “correr” é o seu lema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3" name="Google Shape;813;g13fea148613_0_80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TOKENIZAÇÃO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4" name="Google Shape;814;g13fea148613_0_807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g13fd4e87bd9_0_247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13fd4e87bd9_0_247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821" name="Google Shape;821;g13fd4e87bd9_0_247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822" name="Google Shape;822;g13fd4e87bd9_0_247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g140089b2358_0_111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140089b2358_0_111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INDEXAÇÃO DO VOCABULÁRIO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29" name="Google Shape;829;g140089b2358_0_111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40089b2358_0_111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encontrados, precisamos fornecer uma representação numérica para eles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forma comum é construir um vocabulário de todos os termos presentes nos textos processados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o vocabulário, podemos criar uma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31" name="Google Shape;831;g140089b2358_0_111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g13fd4e87bd9_0_2479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3fd4e87bd9_0_247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838" name="Google Shape;838;g13fd4e87bd9_0_247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839" name="Google Shape;839;g13fd4e87bd9_0_247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3d41632c9e_0_219"/>
          <p:cNvSpPr/>
          <p:nvPr/>
        </p:nvSpPr>
        <p:spPr>
          <a:xfrm>
            <a:off x="-150" y="0"/>
            <a:ext cx="9144000" cy="36894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C3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3d41632c9e_0_219"/>
          <p:cNvSpPr/>
          <p:nvPr/>
        </p:nvSpPr>
        <p:spPr>
          <a:xfrm>
            <a:off x="-150" y="0"/>
            <a:ext cx="9144000" cy="3156900"/>
          </a:xfrm>
          <a:prstGeom prst="rect">
            <a:avLst/>
          </a:prstGeom>
          <a:solidFill>
            <a:srgbClr val="001E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3d41632c9e_0_219"/>
          <p:cNvSpPr txBox="1"/>
          <p:nvPr>
            <p:ph type="ctrTitle"/>
          </p:nvPr>
        </p:nvSpPr>
        <p:spPr>
          <a:xfrm>
            <a:off x="465775" y="454025"/>
            <a:ext cx="7740600" cy="23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REPRESENTAÇÃO TEXTUAL</a:t>
            </a:r>
            <a:endParaRPr sz="4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47" name="Google Shape;847;g13d41632c9e_0_219"/>
          <p:cNvPicPr preferRelativeResize="0"/>
          <p:nvPr/>
        </p:nvPicPr>
        <p:blipFill rotWithShape="1">
          <a:blip r:embed="rId3">
            <a:alphaModFix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13d41632c9e_0_21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3fe8379f17_0_13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3fe8379f17_0_13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3" name="Google Shape;313;g13fe8379f17_0_13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g13fe8379f17_0_13"/>
          <p:cNvCxnSpPr>
            <a:stCxn id="315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g13fe8379f17_0_13"/>
          <p:cNvCxnSpPr>
            <a:stCxn id="317" idx="6"/>
            <a:endCxn id="315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g13fe8379f17_0_13"/>
          <p:cNvCxnSpPr>
            <a:stCxn id="319" idx="6"/>
            <a:endCxn id="317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0" name="Google Shape;320;g13fe8379f17_0_13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321" name="Google Shape;321;g13fe8379f17_0_13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7" name="Google Shape;317;g13fe8379f17_0_13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22" name="Google Shape;322;g13fe8379f17_0_13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323" name="Google Shape;323;g13fe8379f17_0_13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5" name="Google Shape;315;g13fe8379f17_0_13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324" name="Google Shape;324;g13fe8379f17_0_13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325" name="Google Shape;325;g13fe8379f17_0_13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319" name="Google Shape;319;g13fe8379f17_0_13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26" name="Google Shape;326;g13fe8379f17_0_13"/>
          <p:cNvSpPr txBox="1"/>
          <p:nvPr/>
        </p:nvSpPr>
        <p:spPr>
          <a:xfrm>
            <a:off x="7085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cada 24 horas,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500 milhões de tweets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são publicados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7" name="Google Shape;327;g13fe8379f17_0_13"/>
          <p:cNvSpPr txBox="1"/>
          <p:nvPr/>
        </p:nvSpPr>
        <p:spPr>
          <a:xfrm>
            <a:off x="3414200" y="3603575"/>
            <a:ext cx="2291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Google processa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1.2 trilhões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buscas todo ano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8" name="Google Shape;328;g13fe8379f17_0_13"/>
          <p:cNvSpPr txBox="1"/>
          <p:nvPr/>
        </p:nvSpPr>
        <p:spPr>
          <a:xfrm>
            <a:off x="6254000" y="30470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Instagram possui mais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bilhão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usuários ativos</a:t>
            </a:r>
            <a:endParaRPr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29" name="Google Shape;329;g13fe8379f17_0_13"/>
          <p:cNvPicPr preferRelativeResize="0"/>
          <p:nvPr/>
        </p:nvPicPr>
        <p:blipFill rotWithShape="1">
          <a:blip r:embed="rId4">
            <a:alphaModFix/>
          </a:blip>
          <a:srcRect b="0" l="169" r="159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g13fe8379f17_0_13"/>
          <p:cNvPicPr preferRelativeResize="0"/>
          <p:nvPr/>
        </p:nvPicPr>
        <p:blipFill rotWithShape="1">
          <a:blip r:embed="rId5">
            <a:alphaModFix/>
          </a:blip>
          <a:srcRect b="0" l="169" r="159" t="0"/>
          <a:stretch/>
        </p:blipFill>
        <p:spPr>
          <a:xfrm>
            <a:off x="124462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1" name="Google Shape;331;g13fe8379f17_0_13"/>
          <p:cNvPicPr preferRelativeResize="0"/>
          <p:nvPr/>
        </p:nvPicPr>
        <p:blipFill rotWithShape="1">
          <a:blip r:embed="rId6">
            <a:alphaModFix/>
          </a:blip>
          <a:srcRect b="0" l="169" r="159" t="0"/>
          <a:stretch/>
        </p:blipFill>
        <p:spPr>
          <a:xfrm>
            <a:off x="4029475" y="22973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2" name="Google Shape;332;g13fe8379f17_0_13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13d41632c9e_0_227"/>
          <p:cNvPicPr preferRelativeResize="0"/>
          <p:nvPr/>
        </p:nvPicPr>
        <p:blipFill rotWithShape="1">
          <a:blip r:embed="rId3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13d41632c9e_0_227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13d41632c9e_0_227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REPRESENTANDO PALAVRAS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856" name="Google Shape;856;g13d41632c9e_0_227"/>
          <p:cNvCxnSpPr>
            <a:stCxn id="857" idx="6"/>
          </p:cNvCxnSpPr>
          <p:nvPr/>
        </p:nvCxnSpPr>
        <p:spPr>
          <a:xfrm flipH="1" rot="10800000">
            <a:off x="7907000" y="2123738"/>
            <a:ext cx="1876500" cy="17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g13d41632c9e_0_227"/>
          <p:cNvCxnSpPr>
            <a:stCxn id="859" idx="6"/>
            <a:endCxn id="857" idx="2"/>
          </p:cNvCxnSpPr>
          <p:nvPr/>
        </p:nvCxnSpPr>
        <p:spPr>
          <a:xfrm flipH="1" rot="10800000">
            <a:off x="5146350" y="2299575"/>
            <a:ext cx="1611900" cy="5421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g13d41632c9e_0_227"/>
          <p:cNvCxnSpPr>
            <a:stCxn id="861" idx="6"/>
            <a:endCxn id="859" idx="2"/>
          </p:cNvCxnSpPr>
          <p:nvPr/>
        </p:nvCxnSpPr>
        <p:spPr>
          <a:xfrm>
            <a:off x="2361500" y="2299538"/>
            <a:ext cx="1636200" cy="5421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2" name="Google Shape;862;g13d41632c9e_0_227"/>
          <p:cNvGrpSpPr/>
          <p:nvPr/>
        </p:nvGrpSpPr>
        <p:grpSpPr>
          <a:xfrm>
            <a:off x="3997650" y="2267325"/>
            <a:ext cx="1148700" cy="1148700"/>
            <a:chOff x="4217038" y="2490100"/>
            <a:chExt cx="1148700" cy="1148700"/>
          </a:xfrm>
        </p:grpSpPr>
        <p:sp>
          <p:nvSpPr>
            <p:cNvPr id="863" name="Google Shape;863;g13d41632c9e_0_227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9" name="Google Shape;859;g13d41632c9e_0_227"/>
            <p:cNvSpPr/>
            <p:nvPr/>
          </p:nvSpPr>
          <p:spPr>
            <a:xfrm>
              <a:off x="4217038" y="2490100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64" name="Google Shape;864;g13d41632c9e_0_227"/>
          <p:cNvGrpSpPr/>
          <p:nvPr/>
        </p:nvGrpSpPr>
        <p:grpSpPr>
          <a:xfrm>
            <a:off x="6758300" y="1725188"/>
            <a:ext cx="1148700" cy="1148700"/>
            <a:chOff x="6713763" y="1945688"/>
            <a:chExt cx="1148700" cy="1148700"/>
          </a:xfrm>
        </p:grpSpPr>
        <p:sp>
          <p:nvSpPr>
            <p:cNvPr id="865" name="Google Shape;865;g13d41632c9e_0_227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66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57" name="Google Shape;857;g13d41632c9e_0_227"/>
            <p:cNvSpPr/>
            <p:nvPr/>
          </p:nvSpPr>
          <p:spPr>
            <a:xfrm>
              <a:off x="6713763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866" name="Google Shape;866;g13d41632c9e_0_227"/>
          <p:cNvGrpSpPr/>
          <p:nvPr/>
        </p:nvGrpSpPr>
        <p:grpSpPr>
          <a:xfrm>
            <a:off x="1212800" y="1725188"/>
            <a:ext cx="1148700" cy="1148700"/>
            <a:chOff x="1281538" y="1945688"/>
            <a:chExt cx="1148700" cy="1148700"/>
          </a:xfrm>
        </p:grpSpPr>
        <p:sp>
          <p:nvSpPr>
            <p:cNvPr id="867" name="Google Shape;867;g13d41632c9e_0_227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1143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861" name="Google Shape;861;g13d41632c9e_0_227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E9B0D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pic>
        <p:nvPicPr>
          <p:cNvPr id="868" name="Google Shape;868;g13d41632c9e_0_227"/>
          <p:cNvPicPr preferRelativeResize="0"/>
          <p:nvPr/>
        </p:nvPicPr>
        <p:blipFill rotWithShape="1">
          <a:blip r:embed="rId4">
            <a:alphaModFix/>
          </a:blip>
          <a:srcRect b="0" l="5014" r="12108" t="0"/>
          <a:stretch/>
        </p:blipFill>
        <p:spPr>
          <a:xfrm>
            <a:off x="6790075" y="1755200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9" name="Google Shape;869;g13d41632c9e_0_227"/>
          <p:cNvSpPr txBox="1"/>
          <p:nvPr/>
        </p:nvSpPr>
        <p:spPr>
          <a:xfrm>
            <a:off x="708500" y="35804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que podem ser obtidos com modelos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0" name="Google Shape;870;g13d41632c9e_0_227"/>
          <p:cNvSpPr txBox="1"/>
          <p:nvPr/>
        </p:nvSpPr>
        <p:spPr>
          <a:xfrm>
            <a:off x="708500" y="29936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CONJUNTOS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1" name="Google Shape;871;g13d41632c9e_0_227"/>
          <p:cNvSpPr txBox="1"/>
          <p:nvPr/>
        </p:nvSpPr>
        <p:spPr>
          <a:xfrm>
            <a:off x="3493350" y="41122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comumente chamados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2" name="Google Shape;872;g13d41632c9e_0_227"/>
          <p:cNvSpPr txBox="1"/>
          <p:nvPr/>
        </p:nvSpPr>
        <p:spPr>
          <a:xfrm>
            <a:off x="3493350" y="35254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SEQUÊNCIAS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3" name="Google Shape;873;g13d41632c9e_0_227"/>
          <p:cNvSpPr txBox="1"/>
          <p:nvPr/>
        </p:nvSpPr>
        <p:spPr>
          <a:xfrm>
            <a:off x="6254000" y="3580475"/>
            <a:ext cx="2157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Vetores que podem ser obtidos através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Language Models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74" name="Google Shape;874;g13d41632c9e_0_227"/>
          <p:cNvSpPr txBox="1"/>
          <p:nvPr/>
        </p:nvSpPr>
        <p:spPr>
          <a:xfrm>
            <a:off x="6254000" y="2993675"/>
            <a:ext cx="2157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0DB7C4"/>
                </a:solidFill>
                <a:latin typeface="Quicksand"/>
                <a:ea typeface="Quicksand"/>
                <a:cs typeface="Quicksand"/>
                <a:sym typeface="Quicksand"/>
              </a:rPr>
              <a:t>COMO    MODELOS</a:t>
            </a:r>
            <a:endParaRPr b="1" sz="1800">
              <a:solidFill>
                <a:srgbClr val="0DB7C4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875" name="Google Shape;875;g13d41632c9e_0_227"/>
          <p:cNvPicPr preferRelativeResize="0"/>
          <p:nvPr/>
        </p:nvPicPr>
        <p:blipFill rotWithShape="1">
          <a:blip r:embed="rId5">
            <a:alphaModFix/>
          </a:blip>
          <a:srcRect b="35337" l="41334" r="15787" t="11547"/>
          <a:stretch/>
        </p:blipFill>
        <p:spPr>
          <a:xfrm>
            <a:off x="4029475" y="2289225"/>
            <a:ext cx="1085100" cy="110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6" name="Google Shape;876;g13d41632c9e_0_227"/>
          <p:cNvPicPr preferRelativeResize="0"/>
          <p:nvPr/>
        </p:nvPicPr>
        <p:blipFill rotWithShape="1">
          <a:blip r:embed="rId6">
            <a:alphaModFix/>
          </a:blip>
          <a:srcRect b="8002" l="36311" r="38402" t="46863"/>
          <a:stretch/>
        </p:blipFill>
        <p:spPr>
          <a:xfrm>
            <a:off x="1244625" y="1752725"/>
            <a:ext cx="1085100" cy="10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7" name="Google Shape;877;g13d41632c9e_0_227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3d41632c9e_0_2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83" name="Google Shape;883;g13d41632c9e_0_2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13d41632c9e_0_253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Possuem um conceito um pouco abstrato: o de como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modelar uma linguagem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Os chamados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Language Models 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(LMs) estimam a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probabilidade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de diferentes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unidades linguísticas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como símbolos,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tokens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e sequências de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 i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Algumas arquiteturas que usam            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Transformers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, por exemplo, são LMs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85" name="Google Shape;885;g13d41632c9e_0_253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g13d41632c9e_0_253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7" name="Google Shape;887;g13d41632c9e_0_253"/>
          <p:cNvPicPr preferRelativeResize="0"/>
          <p:nvPr/>
        </p:nvPicPr>
        <p:blipFill rotWithShape="1">
          <a:blip r:embed="rId5">
            <a:alphaModFix/>
          </a:blip>
          <a:srcRect b="0" l="5014" r="12108" t="0"/>
          <a:stretch/>
        </p:blipFill>
        <p:spPr>
          <a:xfrm>
            <a:off x="6430700" y="2413325"/>
            <a:ext cx="2097600" cy="210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8" name="Google Shape;888;g13d41632c9e_0_25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fd4e87bd9_0_64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894" name="Google Shape;894;g13fd4e87bd9_0_64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13fd4e87bd9_0_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49" y="1679000"/>
            <a:ext cx="5479301" cy="27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13fd4e87bd9_0_64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fd4e87bd9_0_6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SÃO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LANGUAGE MODELS?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902" name="Google Shape;902;g13fd4e87bd9_0_6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13fd4e87bd9_0_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257" y="1221800"/>
            <a:ext cx="4851487" cy="3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g13fd4e87bd9_0_653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3d41632c9e_0_266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10" name="Google Shape;910;g13d41632c9e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g13d41632c9e_0_266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13d41632c9e_0_266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Unigrams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com codificação </a:t>
            </a: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multi-hot</a:t>
            </a:r>
            <a:endParaRPr b="1"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Unigrams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nada mais são do que palavras únicas                   sem nenhuma ordem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intenção é formar um conjunto apenas com as                  palavras distintas do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3" name="Google Shape;913;g13d41632c9e_0_266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14" name="Google Shape;914;g13d41632c9e_0_266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g13d41632c9e_0_266"/>
          <p:cNvPicPr preferRelativeResize="0"/>
          <p:nvPr/>
        </p:nvPicPr>
        <p:blipFill rotWithShape="1">
          <a:blip r:embed="rId5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6" name="Google Shape;916;g13d41632c9e_0_266"/>
          <p:cNvPicPr preferRelativeResize="0"/>
          <p:nvPr/>
        </p:nvPicPr>
        <p:blipFill rotWithShape="1">
          <a:blip r:embed="rId6">
            <a:alphaModFix/>
          </a:blip>
          <a:srcRect b="7662" l="36311" r="38402" t="46864"/>
          <a:stretch/>
        </p:blipFill>
        <p:spPr>
          <a:xfrm>
            <a:off x="6430700" y="2405200"/>
            <a:ext cx="2097600" cy="212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7" name="Google Shape;917;g13d41632c9e_0_266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g13fd4e87bd9_0_1807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13fd4e87bd9_0_1807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24" name="Google Shape;924;g13fd4e87bd9_0_1807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25" name="Google Shape;925;g13fd4e87bd9_0_1807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3fd4e87bd9_0_959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31" name="Google Shape;931;g13fd4e87bd9_0_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g13fd4e87bd9_0_959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13fd4e87bd9_0_959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com codificação </a:t>
            </a: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multi-hot</a:t>
            </a:r>
            <a:endParaRPr b="1"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Dependendo do contexto, descartar a ordem                                  das palavras pode não contribuir para o seu                entendimento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Talvez seja necessário inserir informações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extr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para uma representação de                       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olhando para os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34" name="Google Shape;934;g13fd4e87bd9_0_959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35" name="Google Shape;935;g13fd4e87bd9_0_959"/>
          <p:cNvPicPr preferRelativeResize="0"/>
          <p:nvPr/>
        </p:nvPicPr>
        <p:blipFill rotWithShape="1">
          <a:blip r:embed="rId5">
            <a:alphaModFix/>
          </a:blip>
          <a:srcRect b="14029" l="0" r="0" t="13877"/>
          <a:stretch/>
        </p:blipFill>
        <p:spPr>
          <a:xfrm>
            <a:off x="5722375" y="2484350"/>
            <a:ext cx="3263874" cy="2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13fd4e87bd9_0_959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g13fd4e87bd9_0_1814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13fd4e87bd9_0_1814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43" name="Google Shape;943;g13fd4e87bd9_0_1814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44" name="Google Shape;944;g13fd4e87bd9_0_1814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3fd4e87bd9_0_972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950" name="Google Shape;950;g13fd4e87bd9_0_9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g13fd4e87bd9_0_972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13fd4e87bd9_0_972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maneira mais simples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representar um texto é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descartando a ordem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tratando como um conjunto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tokens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b="1" i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 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codificação </a:t>
            </a:r>
            <a:r>
              <a:rPr b="1" lang="pt-BR" sz="14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TF-IDF</a:t>
            </a:r>
            <a:endParaRPr b="1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Também é possível adicionar mais informações à representação por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ao elencar                  quantas vezes cada palavra ou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n-grams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ocorrem no texto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TF-IDF (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term frequency, inverse document             frequency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) é uma métrica que aplica essa ideia</a:t>
            </a:r>
            <a:endParaRPr i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53" name="Google Shape;953;g13fd4e87bd9_0_972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954" name="Google Shape;954;g13fd4e87bd9_0_972"/>
          <p:cNvPicPr preferRelativeResize="0"/>
          <p:nvPr/>
        </p:nvPicPr>
        <p:blipFill rotWithShape="1">
          <a:blip r:embed="rId5">
            <a:alphaModFix/>
          </a:blip>
          <a:srcRect b="14029" l="0" r="0" t="13877"/>
          <a:stretch/>
        </p:blipFill>
        <p:spPr>
          <a:xfrm>
            <a:off x="5722375" y="2484350"/>
            <a:ext cx="3263874" cy="235317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3fd4e87bd9_0_972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13fd4e87bd9_0_1821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13fd4e87bd9_0_1821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962" name="Google Shape;962;g13fd4e87bd9_0_1821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963" name="Google Shape;963;g13fd4e87bd9_0_1821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0111133c3_0_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38" name="Google Shape;338;g140111133c3_0_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40111133c3_0_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40" name="Google Shape;340;g140111133c3_0_2"/>
          <p:cNvPicPr preferRelativeResize="0"/>
          <p:nvPr/>
        </p:nvPicPr>
        <p:blipFill rotWithShape="1">
          <a:blip r:embed="rId4">
            <a:alphaModFix/>
          </a:blip>
          <a:srcRect b="7862" l="19091" r="16300" t="13822"/>
          <a:stretch/>
        </p:blipFill>
        <p:spPr>
          <a:xfrm>
            <a:off x="2370437" y="1217063"/>
            <a:ext cx="5106925" cy="34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140111133c3_0_2"/>
          <p:cNvSpPr txBox="1"/>
          <p:nvPr/>
        </p:nvSpPr>
        <p:spPr>
          <a:xfrm>
            <a:off x="1921500" y="4767350"/>
            <a:ext cx="600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Fonte</a:t>
            </a:r>
            <a:r>
              <a:rPr b="1" lang="pt-BR" sz="9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: https://me.me/i/leonardo-wayne-l-northman-situacao-amorosa-siri-voce-quer-casar-638891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g13fd4e87bd9_0_9"/>
          <p:cNvPicPr preferRelativeResize="0"/>
          <p:nvPr/>
        </p:nvPicPr>
        <p:blipFill rotWithShape="1">
          <a:blip r:embed="rId3">
            <a:alphaModFix/>
          </a:blip>
          <a:srcRect b="0" l="0" r="25088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13fd4e87bd9_0_9"/>
          <p:cNvSpPr/>
          <p:nvPr/>
        </p:nvSpPr>
        <p:spPr>
          <a:xfrm>
            <a:off x="4451400" y="1930575"/>
            <a:ext cx="3067200" cy="954600"/>
          </a:xfrm>
          <a:prstGeom prst="rect">
            <a:avLst/>
          </a:prstGeom>
          <a:gradFill>
            <a:gsLst>
              <a:gs pos="0">
                <a:srgbClr val="0D3853"/>
              </a:gs>
              <a:gs pos="50000">
                <a:srgbClr val="0B324B"/>
              </a:gs>
              <a:gs pos="100000">
                <a:srgbClr val="0A2F4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13fd4e87bd9_0_9"/>
          <p:cNvSpPr/>
          <p:nvPr/>
        </p:nvSpPr>
        <p:spPr>
          <a:xfrm>
            <a:off x="0" y="-1187"/>
            <a:ext cx="9144000" cy="5143500"/>
          </a:xfrm>
          <a:prstGeom prst="rect">
            <a:avLst/>
          </a:prstGeom>
          <a:solidFill>
            <a:srgbClr val="052037">
              <a:alpha val="51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13fd4e87bd9_0_9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grpSp>
        <p:nvGrpSpPr>
          <p:cNvPr id="972" name="Google Shape;972;g13fd4e87bd9_0_9"/>
          <p:cNvGrpSpPr/>
          <p:nvPr/>
        </p:nvGrpSpPr>
        <p:grpSpPr>
          <a:xfrm rot="5088116">
            <a:off x="5847177" y="1616988"/>
            <a:ext cx="2069734" cy="2238731"/>
            <a:chOff x="2459224" y="1860395"/>
            <a:chExt cx="2069708" cy="2238703"/>
          </a:xfrm>
        </p:grpSpPr>
        <p:grpSp>
          <p:nvGrpSpPr>
            <p:cNvPr id="973" name="Google Shape;973;g13fd4e87bd9_0_9"/>
            <p:cNvGrpSpPr/>
            <p:nvPr/>
          </p:nvGrpSpPr>
          <p:grpSpPr>
            <a:xfrm flipH="1" rot="-8122673">
              <a:off x="2820892" y="2194094"/>
              <a:ext cx="1430333" cy="1133830"/>
              <a:chOff x="6310422" y="1766154"/>
              <a:chExt cx="1258557" cy="881400"/>
            </a:xfrm>
          </p:grpSpPr>
          <p:sp>
            <p:nvSpPr>
              <p:cNvPr id="974" name="Google Shape;97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g13fd4e87bd9_0_9"/>
            <p:cNvGrpSpPr/>
            <p:nvPr/>
          </p:nvGrpSpPr>
          <p:grpSpPr>
            <a:xfrm flipH="1" rot="2654868">
              <a:off x="2657212" y="2632317"/>
              <a:ext cx="1430336" cy="1133806"/>
              <a:chOff x="6310422" y="1766154"/>
              <a:chExt cx="1258557" cy="881400"/>
            </a:xfrm>
          </p:grpSpPr>
          <p:sp>
            <p:nvSpPr>
              <p:cNvPr id="1004" name="Google Shape;100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3" name="Google Shape;1033;g13fd4e87bd9_0_9"/>
            <p:cNvGrpSpPr/>
            <p:nvPr/>
          </p:nvGrpSpPr>
          <p:grpSpPr>
            <a:xfrm flipH="1" rot="-45072">
              <a:off x="3098646" y="2308734"/>
              <a:ext cx="1430347" cy="1133833"/>
              <a:chOff x="6310422" y="1766154"/>
              <a:chExt cx="1258557" cy="881400"/>
            </a:xfrm>
          </p:grpSpPr>
          <p:sp>
            <p:nvSpPr>
              <p:cNvPr id="1034" name="Google Shape;1034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3" name="Google Shape;1063;g13fd4e87bd9_0_9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grpSp>
        <p:nvGrpSpPr>
          <p:cNvPr id="1064" name="Google Shape;1064;g13fd4e87bd9_0_9"/>
          <p:cNvGrpSpPr/>
          <p:nvPr/>
        </p:nvGrpSpPr>
        <p:grpSpPr>
          <a:xfrm>
            <a:off x="2767802" y="1425935"/>
            <a:ext cx="4128295" cy="2620851"/>
            <a:chOff x="-127795" y="2341431"/>
            <a:chExt cx="3801027" cy="2582373"/>
          </a:xfrm>
        </p:grpSpPr>
        <p:grpSp>
          <p:nvGrpSpPr>
            <p:cNvPr id="1065" name="Google Shape;1065;g13fd4e87bd9_0_9"/>
            <p:cNvGrpSpPr/>
            <p:nvPr/>
          </p:nvGrpSpPr>
          <p:grpSpPr>
            <a:xfrm flipH="1" rot="344637">
              <a:off x="1871076" y="2421072"/>
              <a:ext cx="1699089" cy="2145056"/>
              <a:chOff x="146217" y="2712579"/>
              <a:chExt cx="1552966" cy="1960401"/>
            </a:xfrm>
          </p:grpSpPr>
          <p:grpSp>
            <p:nvGrpSpPr>
              <p:cNvPr id="1066" name="Google Shape;1066;g13fd4e87bd9_0_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067" name="Google Shape;1067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1" name="Google Shape;1081;g13fd4e87bd9_0_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082" name="Google Shape;1082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6" name="Google Shape;1096;g13fd4e87bd9_0_9"/>
              <p:cNvGrpSpPr/>
              <p:nvPr/>
            </p:nvGrpSpPr>
            <p:grpSpPr>
              <a:xfrm flipH="1" rot="7120513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097" name="Google Shape;1097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11" name="Google Shape;1111;g13fd4e87bd9_0_9"/>
            <p:cNvGrpSpPr/>
            <p:nvPr/>
          </p:nvGrpSpPr>
          <p:grpSpPr>
            <a:xfrm flipH="1" rot="-3764223">
              <a:off x="365235" y="2604752"/>
              <a:ext cx="1699169" cy="2145136"/>
              <a:chOff x="146217" y="2712579"/>
              <a:chExt cx="1552966" cy="1960401"/>
            </a:xfrm>
          </p:grpSpPr>
          <p:grpSp>
            <p:nvGrpSpPr>
              <p:cNvPr id="1112" name="Google Shape;1112;g13fd4e87bd9_0_9"/>
              <p:cNvGrpSpPr/>
              <p:nvPr/>
            </p:nvGrpSpPr>
            <p:grpSpPr>
              <a:xfrm>
                <a:off x="146217" y="2712579"/>
                <a:ext cx="1134008" cy="607901"/>
                <a:chOff x="5206900" y="826150"/>
                <a:chExt cx="599275" cy="321250"/>
              </a:xfrm>
            </p:grpSpPr>
            <p:sp>
              <p:nvSpPr>
                <p:cNvPr id="1113" name="Google Shape;1113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" name="Google Shape;1114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5" name="Google Shape;1115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8" name="Google Shape;1118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9" name="Google Shape;1119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" name="Google Shape;1120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" name="Google Shape;1121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7" name="Google Shape;1127;g13fd4e87bd9_0_9"/>
              <p:cNvGrpSpPr/>
              <p:nvPr/>
            </p:nvGrpSpPr>
            <p:grpSpPr>
              <a:xfrm rot="-9256633">
                <a:off x="489429" y="3110262"/>
                <a:ext cx="1134020" cy="607908"/>
                <a:chOff x="5206900" y="826150"/>
                <a:chExt cx="599275" cy="321250"/>
              </a:xfrm>
            </p:grpSpPr>
            <p:sp>
              <p:nvSpPr>
                <p:cNvPr id="1128" name="Google Shape;1128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2" name="Google Shape;1142;g13fd4e87bd9_0_9"/>
              <p:cNvGrpSpPr/>
              <p:nvPr/>
            </p:nvGrpSpPr>
            <p:grpSpPr>
              <a:xfrm flipH="1" rot="7120513">
                <a:off x="538618" y="3725726"/>
                <a:ext cx="1133997" cy="607895"/>
                <a:chOff x="5206900" y="826150"/>
                <a:chExt cx="599275" cy="321250"/>
              </a:xfrm>
            </p:grpSpPr>
            <p:sp>
              <p:nvSpPr>
                <p:cNvPr id="1143" name="Google Shape;1143;g13fd4e87bd9_0_9"/>
                <p:cNvSpPr/>
                <p:nvPr/>
              </p:nvSpPr>
              <p:spPr>
                <a:xfrm>
                  <a:off x="5206900" y="828950"/>
                  <a:ext cx="25225" cy="25625"/>
                </a:xfrm>
                <a:custGeom>
                  <a:rect b="b" l="l" r="r" t="t"/>
                  <a:pathLst>
                    <a:path extrusionOk="0" h="1025" w="1009">
                      <a:moveTo>
                        <a:pt x="1008" y="448"/>
                      </a:moveTo>
                      <a:cubicBezTo>
                        <a:pt x="1008" y="832"/>
                        <a:pt x="544" y="1024"/>
                        <a:pt x="272" y="752"/>
                      </a:cubicBezTo>
                      <a:cubicBezTo>
                        <a:pt x="0" y="480"/>
                        <a:pt x="192" y="0"/>
                        <a:pt x="576" y="0"/>
                      </a:cubicBezTo>
                      <a:cubicBezTo>
                        <a:pt x="816" y="0"/>
                        <a:pt x="1008" y="208"/>
                        <a:pt x="1008" y="44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g13fd4e87bd9_0_9"/>
                <p:cNvSpPr/>
                <p:nvPr/>
              </p:nvSpPr>
              <p:spPr>
                <a:xfrm>
                  <a:off x="5468125" y="1067750"/>
                  <a:ext cx="25625" cy="25225"/>
                </a:xfrm>
                <a:custGeom>
                  <a:rect b="b" l="l" r="r" t="t"/>
                  <a:pathLst>
                    <a:path extrusionOk="0" h="1009" w="1025">
                      <a:moveTo>
                        <a:pt x="1024" y="433"/>
                      </a:moveTo>
                      <a:cubicBezTo>
                        <a:pt x="1024" y="817"/>
                        <a:pt x="560" y="1009"/>
                        <a:pt x="288" y="737"/>
                      </a:cubicBezTo>
                      <a:cubicBezTo>
                        <a:pt x="0" y="465"/>
                        <a:pt x="208" y="1"/>
                        <a:pt x="592" y="1"/>
                      </a:cubicBezTo>
                      <a:cubicBezTo>
                        <a:pt x="832" y="1"/>
                        <a:pt x="1024" y="193"/>
                        <a:pt x="1024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g13fd4e87bd9_0_9"/>
                <p:cNvSpPr/>
                <p:nvPr/>
              </p:nvSpPr>
              <p:spPr>
                <a:xfrm>
                  <a:off x="5679325" y="1085750"/>
                  <a:ext cx="25625" cy="25650"/>
                </a:xfrm>
                <a:custGeom>
                  <a:rect b="b" l="l" r="r" t="t"/>
                  <a:pathLst>
                    <a:path extrusionOk="0" h="1026" w="1025">
                      <a:moveTo>
                        <a:pt x="1025" y="433"/>
                      </a:moveTo>
                      <a:cubicBezTo>
                        <a:pt x="1025" y="833"/>
                        <a:pt x="545" y="1025"/>
                        <a:pt x="273" y="753"/>
                      </a:cubicBezTo>
                      <a:cubicBezTo>
                        <a:pt x="1" y="481"/>
                        <a:pt x="193" y="1"/>
                        <a:pt x="577" y="1"/>
                      </a:cubicBezTo>
                      <a:cubicBezTo>
                        <a:pt x="817" y="1"/>
                        <a:pt x="1025" y="193"/>
                        <a:pt x="1025" y="43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g13fd4e87bd9_0_9"/>
                <p:cNvSpPr/>
                <p:nvPr/>
              </p:nvSpPr>
              <p:spPr>
                <a:xfrm>
                  <a:off x="5318900" y="877350"/>
                  <a:ext cx="4425" cy="4425"/>
                </a:xfrm>
                <a:custGeom>
                  <a:rect b="b" l="l" r="r" t="t"/>
                  <a:pathLst>
                    <a:path extrusionOk="0" h="177" w="177">
                      <a:moveTo>
                        <a:pt x="177" y="80"/>
                      </a:moveTo>
                      <a:cubicBezTo>
                        <a:pt x="177" y="128"/>
                        <a:pt x="145" y="176"/>
                        <a:pt x="97" y="176"/>
                      </a:cubicBezTo>
                      <a:cubicBezTo>
                        <a:pt x="49" y="176"/>
                        <a:pt x="1" y="128"/>
                        <a:pt x="1" y="80"/>
                      </a:cubicBezTo>
                      <a:cubicBezTo>
                        <a:pt x="1" y="32"/>
                        <a:pt x="49" y="0"/>
                        <a:pt x="97" y="0"/>
                      </a:cubicBezTo>
                      <a:cubicBezTo>
                        <a:pt x="145" y="0"/>
                        <a:pt x="177" y="32"/>
                        <a:pt x="177" y="80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g13fd4e87bd9_0_9"/>
                <p:cNvSpPr/>
                <p:nvPr/>
              </p:nvSpPr>
              <p:spPr>
                <a:xfrm>
                  <a:off x="5749725" y="10213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1" y="97"/>
                      </a:moveTo>
                      <a:cubicBezTo>
                        <a:pt x="241" y="241"/>
                        <a:pt x="1" y="1"/>
                        <a:pt x="145" y="1"/>
                      </a:cubicBezTo>
                      <a:cubicBezTo>
                        <a:pt x="193" y="1"/>
                        <a:pt x="225" y="49"/>
                        <a:pt x="241" y="97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g13fd4e87bd9_0_9"/>
                <p:cNvSpPr/>
                <p:nvPr/>
              </p:nvSpPr>
              <p:spPr>
                <a:xfrm>
                  <a:off x="5527725" y="874950"/>
                  <a:ext cx="6025" cy="6025"/>
                </a:xfrm>
                <a:custGeom>
                  <a:rect b="b" l="l" r="r" t="t"/>
                  <a:pathLst>
                    <a:path extrusionOk="0" h="241" w="241">
                      <a:moveTo>
                        <a:pt x="240" y="96"/>
                      </a:moveTo>
                      <a:cubicBezTo>
                        <a:pt x="240" y="240"/>
                        <a:pt x="0" y="0"/>
                        <a:pt x="144" y="0"/>
                      </a:cubicBezTo>
                      <a:cubicBezTo>
                        <a:pt x="192" y="0"/>
                        <a:pt x="240" y="48"/>
                        <a:pt x="240" y="96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g13fd4e87bd9_0_9"/>
                <p:cNvSpPr/>
                <p:nvPr/>
              </p:nvSpPr>
              <p:spPr>
                <a:xfrm>
                  <a:off x="5418900" y="861350"/>
                  <a:ext cx="6025" cy="5625"/>
                </a:xfrm>
                <a:custGeom>
                  <a:rect b="b" l="l" r="r" t="t"/>
                  <a:pathLst>
                    <a:path extrusionOk="0" h="225" w="241">
                      <a:moveTo>
                        <a:pt x="241" y="64"/>
                      </a:moveTo>
                      <a:cubicBezTo>
                        <a:pt x="241" y="112"/>
                        <a:pt x="225" y="160"/>
                        <a:pt x="177" y="176"/>
                      </a:cubicBezTo>
                      <a:cubicBezTo>
                        <a:pt x="49" y="224"/>
                        <a:pt x="1" y="32"/>
                        <a:pt x="129" y="16"/>
                      </a:cubicBezTo>
                      <a:cubicBezTo>
                        <a:pt x="177" y="0"/>
                        <a:pt x="225" y="16"/>
                        <a:pt x="241" y="64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g13fd4e87bd9_0_9"/>
                <p:cNvSpPr/>
                <p:nvPr/>
              </p:nvSpPr>
              <p:spPr>
                <a:xfrm>
                  <a:off x="5634925" y="98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1" y="209"/>
                      </a:moveTo>
                      <a:cubicBezTo>
                        <a:pt x="481" y="385"/>
                        <a:pt x="257" y="481"/>
                        <a:pt x="129" y="353"/>
                      </a:cubicBezTo>
                      <a:cubicBezTo>
                        <a:pt x="1" y="225"/>
                        <a:pt x="97" y="1"/>
                        <a:pt x="273" y="1"/>
                      </a:cubicBezTo>
                      <a:cubicBezTo>
                        <a:pt x="385" y="1"/>
                        <a:pt x="481" y="97"/>
                        <a:pt x="481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g13fd4e87bd9_0_9"/>
                <p:cNvSpPr/>
                <p:nvPr/>
              </p:nvSpPr>
              <p:spPr>
                <a:xfrm>
                  <a:off x="5717725" y="1135775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2"/>
                      </a:moveTo>
                      <a:cubicBezTo>
                        <a:pt x="465" y="368"/>
                        <a:pt x="257" y="464"/>
                        <a:pt x="129" y="336"/>
                      </a:cubicBezTo>
                      <a:cubicBezTo>
                        <a:pt x="1" y="208"/>
                        <a:pt x="81" y="0"/>
                        <a:pt x="273" y="0"/>
                      </a:cubicBezTo>
                      <a:cubicBezTo>
                        <a:pt x="385" y="0"/>
                        <a:pt x="465" y="80"/>
                        <a:pt x="465" y="192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g13fd4e87bd9_0_9"/>
                <p:cNvSpPr/>
                <p:nvPr/>
              </p:nvSpPr>
              <p:spPr>
                <a:xfrm>
                  <a:off x="5316900" y="997350"/>
                  <a:ext cx="11625" cy="12025"/>
                </a:xfrm>
                <a:custGeom>
                  <a:rect b="b" l="l" r="r" t="t"/>
                  <a:pathLst>
                    <a:path extrusionOk="0" h="481" w="465">
                      <a:moveTo>
                        <a:pt x="465" y="209"/>
                      </a:moveTo>
                      <a:cubicBezTo>
                        <a:pt x="465" y="385"/>
                        <a:pt x="257" y="481"/>
                        <a:pt x="129" y="353"/>
                      </a:cubicBezTo>
                      <a:cubicBezTo>
                        <a:pt x="1" y="225"/>
                        <a:pt x="81" y="1"/>
                        <a:pt x="273" y="1"/>
                      </a:cubicBezTo>
                      <a:cubicBezTo>
                        <a:pt x="369" y="1"/>
                        <a:pt x="465" y="97"/>
                        <a:pt x="465" y="209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g13fd4e87bd9_0_9"/>
                <p:cNvSpPr/>
                <p:nvPr/>
              </p:nvSpPr>
              <p:spPr>
                <a:xfrm>
                  <a:off x="5331700" y="1124575"/>
                  <a:ext cx="12025" cy="11625"/>
                </a:xfrm>
                <a:custGeom>
                  <a:rect b="b" l="l" r="r" t="t"/>
                  <a:pathLst>
                    <a:path extrusionOk="0" h="465" w="481">
                      <a:moveTo>
                        <a:pt x="481" y="208"/>
                      </a:moveTo>
                      <a:cubicBezTo>
                        <a:pt x="481" y="384"/>
                        <a:pt x="257" y="464"/>
                        <a:pt x="129" y="352"/>
                      </a:cubicBezTo>
                      <a:cubicBezTo>
                        <a:pt x="1" y="224"/>
                        <a:pt x="97" y="0"/>
                        <a:pt x="273" y="0"/>
                      </a:cubicBezTo>
                      <a:cubicBezTo>
                        <a:pt x="385" y="0"/>
                        <a:pt x="481" y="96"/>
                        <a:pt x="481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g13fd4e87bd9_0_9"/>
                <p:cNvSpPr/>
                <p:nvPr/>
              </p:nvSpPr>
              <p:spPr>
                <a:xfrm>
                  <a:off x="5794150" y="906150"/>
                  <a:ext cx="12025" cy="12025"/>
                </a:xfrm>
                <a:custGeom>
                  <a:rect b="b" l="l" r="r" t="t"/>
                  <a:pathLst>
                    <a:path extrusionOk="0" h="481" w="481">
                      <a:moveTo>
                        <a:pt x="480" y="208"/>
                      </a:moveTo>
                      <a:cubicBezTo>
                        <a:pt x="480" y="384"/>
                        <a:pt x="256" y="480"/>
                        <a:pt x="128" y="352"/>
                      </a:cubicBezTo>
                      <a:cubicBezTo>
                        <a:pt x="0" y="224"/>
                        <a:pt x="96" y="0"/>
                        <a:pt x="272" y="0"/>
                      </a:cubicBezTo>
                      <a:cubicBezTo>
                        <a:pt x="384" y="0"/>
                        <a:pt x="480" y="96"/>
                        <a:pt x="480" y="20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g13fd4e87bd9_0_9"/>
                <p:cNvSpPr/>
                <p:nvPr/>
              </p:nvSpPr>
              <p:spPr>
                <a:xfrm>
                  <a:off x="5290500" y="924950"/>
                  <a:ext cx="11625" cy="11625"/>
                </a:xfrm>
                <a:custGeom>
                  <a:rect b="b" l="l" r="r" t="t"/>
                  <a:pathLst>
                    <a:path extrusionOk="0" h="465" w="465">
                      <a:moveTo>
                        <a:pt x="465" y="193"/>
                      </a:moveTo>
                      <a:cubicBezTo>
                        <a:pt x="465" y="369"/>
                        <a:pt x="257" y="465"/>
                        <a:pt x="129" y="337"/>
                      </a:cubicBezTo>
                      <a:cubicBezTo>
                        <a:pt x="1" y="209"/>
                        <a:pt x="97" y="0"/>
                        <a:pt x="273" y="0"/>
                      </a:cubicBezTo>
                      <a:cubicBezTo>
                        <a:pt x="385" y="0"/>
                        <a:pt x="465" y="81"/>
                        <a:pt x="465" y="193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g13fd4e87bd9_0_9"/>
                <p:cNvSpPr/>
                <p:nvPr/>
              </p:nvSpPr>
              <p:spPr>
                <a:xfrm>
                  <a:off x="5680925" y="826150"/>
                  <a:ext cx="43225" cy="43225"/>
                </a:xfrm>
                <a:custGeom>
                  <a:rect b="b" l="l" r="r" t="t"/>
                  <a:pathLst>
                    <a:path extrusionOk="0" h="1729" w="1729">
                      <a:moveTo>
                        <a:pt x="865" y="1728"/>
                      </a:moveTo>
                      <a:lnTo>
                        <a:pt x="865" y="1728"/>
                      </a:lnTo>
                      <a:cubicBezTo>
                        <a:pt x="865" y="1248"/>
                        <a:pt x="481" y="864"/>
                        <a:pt x="1" y="864"/>
                      </a:cubicBezTo>
                      <a:lnTo>
                        <a:pt x="1" y="864"/>
                      </a:lnTo>
                      <a:cubicBezTo>
                        <a:pt x="481" y="864"/>
                        <a:pt x="865" y="480"/>
                        <a:pt x="865" y="0"/>
                      </a:cubicBezTo>
                      <a:lnTo>
                        <a:pt x="865" y="0"/>
                      </a:lnTo>
                      <a:cubicBezTo>
                        <a:pt x="865" y="480"/>
                        <a:pt x="1265" y="864"/>
                        <a:pt x="1729" y="864"/>
                      </a:cubicBezTo>
                      <a:lnTo>
                        <a:pt x="1729" y="864"/>
                      </a:lnTo>
                      <a:cubicBezTo>
                        <a:pt x="1265" y="864"/>
                        <a:pt x="865" y="1248"/>
                        <a:pt x="865" y="1728"/>
                      </a:cubicBezTo>
                      <a:close/>
                    </a:path>
                  </a:pathLst>
                </a:custGeom>
                <a:solidFill>
                  <a:srgbClr val="FFD69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57" name="Google Shape;1157;g13fd4e87bd9_0_9"/>
          <p:cNvGrpSpPr/>
          <p:nvPr/>
        </p:nvGrpSpPr>
        <p:grpSpPr>
          <a:xfrm rot="-10621853">
            <a:off x="1570503" y="1548665"/>
            <a:ext cx="2069796" cy="2238798"/>
            <a:chOff x="2459224" y="1860395"/>
            <a:chExt cx="2069708" cy="2238703"/>
          </a:xfrm>
        </p:grpSpPr>
        <p:grpSp>
          <p:nvGrpSpPr>
            <p:cNvPr id="1158" name="Google Shape;1158;g13fd4e87bd9_0_9"/>
            <p:cNvGrpSpPr/>
            <p:nvPr/>
          </p:nvGrpSpPr>
          <p:grpSpPr>
            <a:xfrm flipH="1" rot="-8122673">
              <a:off x="2820892" y="2194094"/>
              <a:ext cx="1430333" cy="1133830"/>
              <a:chOff x="6310422" y="1766154"/>
              <a:chExt cx="1258557" cy="881400"/>
            </a:xfrm>
          </p:grpSpPr>
          <p:sp>
            <p:nvSpPr>
              <p:cNvPr id="1159" name="Google Shape;115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8" name="Google Shape;1188;g13fd4e87bd9_0_9"/>
            <p:cNvGrpSpPr/>
            <p:nvPr/>
          </p:nvGrpSpPr>
          <p:grpSpPr>
            <a:xfrm flipH="1" rot="2654868">
              <a:off x="2657212" y="2632317"/>
              <a:ext cx="1430336" cy="1133806"/>
              <a:chOff x="6310422" y="1766154"/>
              <a:chExt cx="1258557" cy="881400"/>
            </a:xfrm>
          </p:grpSpPr>
          <p:sp>
            <p:nvSpPr>
              <p:cNvPr id="1189" name="Google Shape;118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g13fd4e87bd9_0_9"/>
            <p:cNvGrpSpPr/>
            <p:nvPr/>
          </p:nvGrpSpPr>
          <p:grpSpPr>
            <a:xfrm flipH="1" rot="-45072">
              <a:off x="3098646" y="2308734"/>
              <a:ext cx="1430347" cy="1133833"/>
              <a:chOff x="6310422" y="1766154"/>
              <a:chExt cx="1258557" cy="881400"/>
            </a:xfrm>
          </p:grpSpPr>
          <p:sp>
            <p:nvSpPr>
              <p:cNvPr id="1219" name="Google Shape;1219;g13fd4e87bd9_0_9"/>
              <p:cNvSpPr/>
              <p:nvPr/>
            </p:nvSpPr>
            <p:spPr>
              <a:xfrm flipH="1">
                <a:off x="6773076" y="1835633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g13fd4e87bd9_0_9"/>
              <p:cNvSpPr/>
              <p:nvPr/>
            </p:nvSpPr>
            <p:spPr>
              <a:xfrm flipH="1">
                <a:off x="6722560" y="1939212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g13fd4e87bd9_0_9"/>
              <p:cNvSpPr/>
              <p:nvPr/>
            </p:nvSpPr>
            <p:spPr>
              <a:xfrm flipH="1">
                <a:off x="7520944" y="1916022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g13fd4e87bd9_0_9"/>
              <p:cNvSpPr/>
              <p:nvPr/>
            </p:nvSpPr>
            <p:spPr>
              <a:xfrm flipH="1" rot="9256444">
                <a:off x="6649975" y="1888161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g13fd4e87bd9_0_9"/>
              <p:cNvSpPr/>
              <p:nvPr/>
            </p:nvSpPr>
            <p:spPr>
              <a:xfrm flipH="1" rot="9256444">
                <a:off x="7227553" y="1768243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g13fd4e87bd9_0_9"/>
              <p:cNvSpPr/>
              <p:nvPr/>
            </p:nvSpPr>
            <p:spPr>
              <a:xfrm flipH="1" rot="9256444">
                <a:off x="6945027" y="224084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g13fd4e87bd9_0_9"/>
              <p:cNvSpPr/>
              <p:nvPr/>
            </p:nvSpPr>
            <p:spPr>
              <a:xfrm flipH="1" rot="9256444">
                <a:off x="7041744" y="1922568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g13fd4e87bd9_0_9"/>
              <p:cNvSpPr/>
              <p:nvPr/>
            </p:nvSpPr>
            <p:spPr>
              <a:xfrm flipH="1" rot="9256444">
                <a:off x="6438534" y="218765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g13fd4e87bd9_0_9"/>
              <p:cNvSpPr/>
              <p:nvPr/>
            </p:nvSpPr>
            <p:spPr>
              <a:xfrm flipH="1" rot="9256444">
                <a:off x="6351956" y="1937637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g13fd4e87bd9_0_9"/>
              <p:cNvSpPr/>
              <p:nvPr/>
            </p:nvSpPr>
            <p:spPr>
              <a:xfrm flipH="1" rot="9256444">
                <a:off x="7410621" y="19287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g13fd4e87bd9_0_9"/>
              <p:cNvSpPr/>
              <p:nvPr/>
            </p:nvSpPr>
            <p:spPr>
              <a:xfrm flipH="1" rot="9256444">
                <a:off x="6411589" y="1954420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g13fd4e87bd9_0_9"/>
              <p:cNvSpPr/>
              <p:nvPr/>
            </p:nvSpPr>
            <p:spPr>
              <a:xfrm rot="-7120311">
                <a:off x="6746709" y="2264494"/>
                <a:ext cx="53056" cy="53104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g13fd4e87bd9_0_9"/>
              <p:cNvSpPr/>
              <p:nvPr/>
            </p:nvSpPr>
            <p:spPr>
              <a:xfrm rot="-7120311">
                <a:off x="6571995" y="2248456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g13fd4e87bd9_0_9"/>
              <p:cNvSpPr/>
              <p:nvPr/>
            </p:nvSpPr>
            <p:spPr>
              <a:xfrm rot="-7120311">
                <a:off x="6808137" y="2179237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g13fd4e87bd9_0_9"/>
              <p:cNvSpPr/>
              <p:nvPr/>
            </p:nvSpPr>
            <p:spPr>
              <a:xfrm rot="-7120311">
                <a:off x="6314867" y="2267568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g13fd4e87bd9_0_9"/>
              <p:cNvSpPr/>
              <p:nvPr/>
            </p:nvSpPr>
            <p:spPr>
              <a:xfrm flipH="1" rot="10800000">
                <a:off x="6616009" y="2595324"/>
                <a:ext cx="53054" cy="52231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g13fd4e87bd9_0_9"/>
              <p:cNvSpPr/>
              <p:nvPr/>
            </p:nvSpPr>
            <p:spPr>
              <a:xfrm flipH="1" rot="10800000">
                <a:off x="6649969" y="2095885"/>
                <a:ext cx="53054" cy="53111"/>
              </a:xfrm>
              <a:custGeom>
                <a:rect b="b" l="l" r="r" t="t"/>
                <a:pathLst>
                  <a:path extrusionOk="0" h="1026" w="1025">
                    <a:moveTo>
                      <a:pt x="1025" y="433"/>
                    </a:moveTo>
                    <a:cubicBezTo>
                      <a:pt x="1025" y="833"/>
                      <a:pt x="545" y="1025"/>
                      <a:pt x="273" y="753"/>
                    </a:cubicBezTo>
                    <a:cubicBezTo>
                      <a:pt x="1" y="481"/>
                      <a:pt x="193" y="1"/>
                      <a:pt x="577" y="1"/>
                    </a:cubicBezTo>
                    <a:cubicBezTo>
                      <a:pt x="817" y="1"/>
                      <a:pt x="1025" y="193"/>
                      <a:pt x="1025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g13fd4e87bd9_0_9"/>
              <p:cNvSpPr/>
              <p:nvPr/>
            </p:nvSpPr>
            <p:spPr>
              <a:xfrm flipH="1" rot="10800000">
                <a:off x="6959584" y="2380359"/>
                <a:ext cx="24068" cy="24071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g13fd4e87bd9_0_9"/>
              <p:cNvSpPr/>
              <p:nvPr/>
            </p:nvSpPr>
            <p:spPr>
              <a:xfrm flipH="1" rot="10800000">
                <a:off x="6333559" y="2505824"/>
                <a:ext cx="24897" cy="24071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g13fd4e87bd9_0_9"/>
              <p:cNvSpPr/>
              <p:nvPr/>
            </p:nvSpPr>
            <p:spPr>
              <a:xfrm flipH="1" rot="-1543556">
                <a:off x="6615999" y="2449876"/>
                <a:ext cx="53054" cy="52230"/>
              </a:xfrm>
              <a:custGeom>
                <a:rect b="b" l="l" r="r" t="t"/>
                <a:pathLst>
                  <a:path extrusionOk="0" h="1009" w="1025">
                    <a:moveTo>
                      <a:pt x="1024" y="433"/>
                    </a:moveTo>
                    <a:cubicBezTo>
                      <a:pt x="1024" y="817"/>
                      <a:pt x="560" y="1009"/>
                      <a:pt x="288" y="737"/>
                    </a:cubicBezTo>
                    <a:cubicBezTo>
                      <a:pt x="0" y="465"/>
                      <a:pt x="208" y="1"/>
                      <a:pt x="592" y="1"/>
                    </a:cubicBezTo>
                    <a:cubicBezTo>
                      <a:pt x="832" y="1"/>
                      <a:pt x="1024" y="193"/>
                      <a:pt x="1024" y="433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g13fd4e87bd9_0_9"/>
              <p:cNvSpPr/>
              <p:nvPr/>
            </p:nvSpPr>
            <p:spPr>
              <a:xfrm flipH="1" rot="-1543556">
                <a:off x="6921899" y="2192601"/>
                <a:ext cx="12474" cy="12475"/>
              </a:xfrm>
              <a:custGeom>
                <a:rect b="b" l="l" r="r" t="t"/>
                <a:pathLst>
                  <a:path extrusionOk="0" h="241" w="241">
                    <a:moveTo>
                      <a:pt x="240" y="96"/>
                    </a:moveTo>
                    <a:cubicBezTo>
                      <a:pt x="240" y="240"/>
                      <a:pt x="0" y="0"/>
                      <a:pt x="144" y="0"/>
                    </a:cubicBezTo>
                    <a:cubicBezTo>
                      <a:pt x="192" y="0"/>
                      <a:pt x="240" y="48"/>
                      <a:pt x="240" y="96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g13fd4e87bd9_0_9"/>
              <p:cNvSpPr/>
              <p:nvPr/>
            </p:nvSpPr>
            <p:spPr>
              <a:xfrm flipH="1" rot="-1543556">
                <a:off x="6812759" y="2498450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1" y="209"/>
                    </a:moveTo>
                    <a:cubicBezTo>
                      <a:pt x="481" y="385"/>
                      <a:pt x="257" y="481"/>
                      <a:pt x="129" y="353"/>
                    </a:cubicBezTo>
                    <a:cubicBezTo>
                      <a:pt x="1" y="225"/>
                      <a:pt x="97" y="1"/>
                      <a:pt x="273" y="1"/>
                    </a:cubicBezTo>
                    <a:cubicBezTo>
                      <a:pt x="385" y="1"/>
                      <a:pt x="481" y="97"/>
                      <a:pt x="481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g13fd4e87bd9_0_9"/>
              <p:cNvSpPr/>
              <p:nvPr/>
            </p:nvSpPr>
            <p:spPr>
              <a:xfrm flipH="1" rot="-1543556">
                <a:off x="6871478" y="2062884"/>
                <a:ext cx="24069" cy="24898"/>
              </a:xfrm>
              <a:custGeom>
                <a:rect b="b" l="l" r="r" t="t"/>
                <a:pathLst>
                  <a:path extrusionOk="0" h="481" w="465">
                    <a:moveTo>
                      <a:pt x="465" y="209"/>
                    </a:moveTo>
                    <a:cubicBezTo>
                      <a:pt x="465" y="385"/>
                      <a:pt x="257" y="481"/>
                      <a:pt x="129" y="353"/>
                    </a:cubicBezTo>
                    <a:cubicBezTo>
                      <a:pt x="1" y="225"/>
                      <a:pt x="81" y="1"/>
                      <a:pt x="273" y="1"/>
                    </a:cubicBezTo>
                    <a:cubicBezTo>
                      <a:pt x="369" y="1"/>
                      <a:pt x="465" y="97"/>
                      <a:pt x="465" y="209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g13fd4e87bd9_0_9"/>
              <p:cNvSpPr/>
              <p:nvPr/>
            </p:nvSpPr>
            <p:spPr>
              <a:xfrm flipH="1" rot="-1543556">
                <a:off x="7502548" y="2484210"/>
                <a:ext cx="24897" cy="24070"/>
              </a:xfrm>
              <a:custGeom>
                <a:rect b="b" l="l" r="r" t="t"/>
                <a:pathLst>
                  <a:path extrusionOk="0" h="465" w="481">
                    <a:moveTo>
                      <a:pt x="481" y="208"/>
                    </a:moveTo>
                    <a:cubicBezTo>
                      <a:pt x="481" y="384"/>
                      <a:pt x="257" y="464"/>
                      <a:pt x="129" y="352"/>
                    </a:cubicBezTo>
                    <a:cubicBezTo>
                      <a:pt x="1" y="224"/>
                      <a:pt x="97" y="0"/>
                      <a:pt x="273" y="0"/>
                    </a:cubicBezTo>
                    <a:cubicBezTo>
                      <a:pt x="385" y="0"/>
                      <a:pt x="481" y="96"/>
                      <a:pt x="481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g13fd4e87bd9_0_9"/>
              <p:cNvSpPr/>
              <p:nvPr/>
            </p:nvSpPr>
            <p:spPr>
              <a:xfrm flipH="1" rot="-1543556">
                <a:off x="6443882" y="2492309"/>
                <a:ext cx="24897" cy="24898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g13fd4e87bd9_0_9"/>
              <p:cNvSpPr/>
              <p:nvPr/>
            </p:nvSpPr>
            <p:spPr>
              <a:xfrm flipH="1" rot="-1543556">
                <a:off x="6535808" y="2252146"/>
                <a:ext cx="89494" cy="89500"/>
              </a:xfrm>
              <a:custGeom>
                <a:rect b="b" l="l" r="r" t="t"/>
                <a:pathLst>
                  <a:path extrusionOk="0" h="1729" w="1729">
                    <a:moveTo>
                      <a:pt x="865" y="1728"/>
                    </a:moveTo>
                    <a:lnTo>
                      <a:pt x="865" y="1728"/>
                    </a:lnTo>
                    <a:cubicBezTo>
                      <a:pt x="865" y="1248"/>
                      <a:pt x="481" y="864"/>
                      <a:pt x="1" y="864"/>
                    </a:cubicBezTo>
                    <a:lnTo>
                      <a:pt x="1" y="864"/>
                    </a:lnTo>
                    <a:cubicBezTo>
                      <a:pt x="481" y="864"/>
                      <a:pt x="865" y="480"/>
                      <a:pt x="865" y="0"/>
                    </a:cubicBezTo>
                    <a:lnTo>
                      <a:pt x="865" y="0"/>
                    </a:lnTo>
                    <a:cubicBezTo>
                      <a:pt x="865" y="480"/>
                      <a:pt x="1265" y="864"/>
                      <a:pt x="1729" y="864"/>
                    </a:cubicBezTo>
                    <a:lnTo>
                      <a:pt x="1729" y="864"/>
                    </a:lnTo>
                    <a:cubicBezTo>
                      <a:pt x="1265" y="864"/>
                      <a:pt x="865" y="1248"/>
                      <a:pt x="865" y="172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g13fd4e87bd9_0_9"/>
              <p:cNvSpPr/>
              <p:nvPr/>
            </p:nvSpPr>
            <p:spPr>
              <a:xfrm rot="3679689">
                <a:off x="7294930" y="2184987"/>
                <a:ext cx="12475" cy="12474"/>
              </a:xfrm>
              <a:custGeom>
                <a:rect b="b" l="l" r="r" t="t"/>
                <a:pathLst>
                  <a:path extrusionOk="0" h="241" w="241">
                    <a:moveTo>
                      <a:pt x="241" y="97"/>
                    </a:moveTo>
                    <a:cubicBezTo>
                      <a:pt x="241" y="241"/>
                      <a:pt x="1" y="1"/>
                      <a:pt x="145" y="1"/>
                    </a:cubicBezTo>
                    <a:cubicBezTo>
                      <a:pt x="193" y="1"/>
                      <a:pt x="225" y="49"/>
                      <a:pt x="241" y="97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g13fd4e87bd9_0_9"/>
              <p:cNvSpPr/>
              <p:nvPr/>
            </p:nvSpPr>
            <p:spPr>
              <a:xfrm rot="3679689">
                <a:off x="7047194" y="2242613"/>
                <a:ext cx="24069" cy="24068"/>
              </a:xfrm>
              <a:custGeom>
                <a:rect b="b" l="l" r="r" t="t"/>
                <a:pathLst>
                  <a:path extrusionOk="0" h="465" w="465">
                    <a:moveTo>
                      <a:pt x="465" y="192"/>
                    </a:moveTo>
                    <a:cubicBezTo>
                      <a:pt x="465" y="368"/>
                      <a:pt x="257" y="464"/>
                      <a:pt x="129" y="336"/>
                    </a:cubicBezTo>
                    <a:cubicBezTo>
                      <a:pt x="1" y="208"/>
                      <a:pt x="81" y="0"/>
                      <a:pt x="273" y="0"/>
                    </a:cubicBezTo>
                    <a:cubicBezTo>
                      <a:pt x="385" y="0"/>
                      <a:pt x="465" y="80"/>
                      <a:pt x="465" y="192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g13fd4e87bd9_0_9"/>
              <p:cNvSpPr/>
              <p:nvPr/>
            </p:nvSpPr>
            <p:spPr>
              <a:xfrm rot="3679689">
                <a:off x="7539636" y="2153453"/>
                <a:ext cx="24897" cy="24896"/>
              </a:xfrm>
              <a:custGeom>
                <a:rect b="b" l="l" r="r" t="t"/>
                <a:pathLst>
                  <a:path extrusionOk="0" h="481" w="481">
                    <a:moveTo>
                      <a:pt x="480" y="208"/>
                    </a:moveTo>
                    <a:cubicBezTo>
                      <a:pt x="480" y="384"/>
                      <a:pt x="256" y="480"/>
                      <a:pt x="128" y="352"/>
                    </a:cubicBezTo>
                    <a:cubicBezTo>
                      <a:pt x="0" y="224"/>
                      <a:pt x="96" y="0"/>
                      <a:pt x="272" y="0"/>
                    </a:cubicBezTo>
                    <a:cubicBezTo>
                      <a:pt x="384" y="0"/>
                      <a:pt x="480" y="96"/>
                      <a:pt x="480" y="208"/>
                    </a:cubicBezTo>
                    <a:close/>
                  </a:path>
                </a:pathLst>
              </a:custGeom>
              <a:solidFill>
                <a:srgbClr val="FFD6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8" name="Google Shape;1248;g13fd4e87bd9_0_9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</a:t>
            </a: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3d41632c9e_0_285"/>
          <p:cNvSpPr/>
          <p:nvPr/>
        </p:nvSpPr>
        <p:spPr>
          <a:xfrm>
            <a:off x="0" y="1342750"/>
            <a:ext cx="9144000" cy="85500"/>
          </a:xfrm>
          <a:prstGeom prst="rect">
            <a:avLst/>
          </a:prstGeom>
          <a:solidFill>
            <a:srgbClr val="28C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OFICIAL MEDIDAS 2Artboard 9@3x.png" id="1254" name="Google Shape;1254;g13d41632c9e_0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3" y="245850"/>
            <a:ext cx="1085150" cy="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13d41632c9e_0_285"/>
          <p:cNvSpPr txBox="1"/>
          <p:nvPr>
            <p:ph idx="4294967295" type="body"/>
          </p:nvPr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Diferentemente da representação por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bag-of-words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b="1"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trabalham com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 consideram a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ordem das 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que é um </a:t>
            </a:r>
            <a:r>
              <a:rPr b="1"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r>
              <a:rPr lang="pt-BR" sz="14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Contém palavras pré-selecionadas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As palavras podem ser obtidas reunindo todas as        palavras únicas de um corpus ou mesmo de um       vocabulário preexistente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Char char="●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Possui uma 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spécie de tabela de consulta (uma                         matriz, chamada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look-up table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) que contém                      vetores de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256" name="Google Shape;1256;g13d41632c9e_0_285"/>
          <p:cNvPicPr preferRelativeResize="0"/>
          <p:nvPr/>
        </p:nvPicPr>
        <p:blipFill rotWithShape="1">
          <a:blip r:embed="rId4">
            <a:alphaModFix/>
          </a:blip>
          <a:srcRect b="22083" l="0" r="0" t="43149"/>
          <a:stretch/>
        </p:blipFill>
        <p:spPr>
          <a:xfrm>
            <a:off x="25" y="0"/>
            <a:ext cx="9144003" cy="134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g13d41632c9e_0_285"/>
          <p:cNvSpPr txBox="1"/>
          <p:nvPr>
            <p:ph type="ctrTitle"/>
          </p:nvPr>
        </p:nvSpPr>
        <p:spPr>
          <a:xfrm>
            <a:off x="200750" y="-281300"/>
            <a:ext cx="87855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35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b="1" sz="35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58" name="Google Shape;1258;g13d41632c9e_0_285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g13d41632c9e_0_285"/>
          <p:cNvPicPr preferRelativeResize="0"/>
          <p:nvPr/>
        </p:nvPicPr>
        <p:blipFill rotWithShape="1">
          <a:blip r:embed="rId5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0" name="Google Shape;1260;g13d41632c9e_0_285"/>
          <p:cNvPicPr preferRelativeResize="0"/>
          <p:nvPr/>
        </p:nvPicPr>
        <p:blipFill rotWithShape="1">
          <a:blip r:embed="rId6">
            <a:alphaModFix/>
          </a:blip>
          <a:srcRect b="35337" l="41334" r="15787" t="11547"/>
          <a:stretch/>
        </p:blipFill>
        <p:spPr>
          <a:xfrm>
            <a:off x="6430700" y="2397425"/>
            <a:ext cx="2097600" cy="213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1" name="Google Shape;1261;g13d41632c9e_0_285"/>
          <p:cNvSpPr txBox="1"/>
          <p:nvPr/>
        </p:nvSpPr>
        <p:spPr>
          <a:xfrm>
            <a:off x="8296275" y="2143500"/>
            <a:ext cx="84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3fd4e87bd9_0_158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67" name="Google Shape;1267;g13fd4e87bd9_0_158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g13fd4e87bd9_0_1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5" y="1551163"/>
            <a:ext cx="6102451" cy="285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13fd4e87bd9_0_158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3fe8379f17_1_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OUT-OF-VOCABULARY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75" name="Google Shape;1275;g13fe8379f17_1_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g13fe8379f17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777" y="1551179"/>
            <a:ext cx="6102451" cy="28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g13fe8379f17_1_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fd4e87bd9_0_185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83" name="Google Shape;1283;g13fd4e87bd9_0_185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g13fd4e87bd9_0_1854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5" name="Google Shape;1285;g13fd4e87bd9_0_1854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86" name="Google Shape;1286;g13fd4e87bd9_0_1854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287" name="Google Shape;1287;g13fd4e87bd9_0_1854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8" name="Google Shape;1288;g13fd4e87bd9_0_1854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89" name="Google Shape;1289;g13fd4e87bd9_0_1854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0" name="Google Shape;1290;g13fd4e87bd9_0_185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ffca64f76_3_6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296" name="Google Shape;1296;g13ffca64f76_3_6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13ffca64f76_3_66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98" name="Google Shape;1298;g13ffca64f76_3_66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99" name="Google Shape;1299;g13ffca64f76_3_66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00" name="Google Shape;1300;g13ffca64f76_3_66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1" name="Google Shape;1301;g13ffca64f76_3_66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2" name="Google Shape;1302;g13ffca64f76_3_66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3" name="Google Shape;1303;g13ffca64f76_3_66"/>
          <p:cNvSpPr/>
          <p:nvPr/>
        </p:nvSpPr>
        <p:spPr>
          <a:xfrm>
            <a:off x="3444950" y="374800"/>
            <a:ext cx="1427400" cy="27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13ffca64f76_3_66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3fd4e87bd9_0_159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10" name="Google Shape;1310;g13fd4e87bd9_0_159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g13fd4e87bd9_0_1598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2" name="Google Shape;1312;g13fd4e87bd9_0_1598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13" name="Google Shape;1313;g13fd4e87bd9_0_1598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14" name="Google Shape;1314;g13fd4e87bd9_0_1598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5" name="Google Shape;1315;g13fd4e87bd9_0_1598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6" name="Google Shape;1316;g13fd4e87bd9_0_1598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7" name="Google Shape;1317;g13fd4e87bd9_0_1598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questão é formado com palavras que possuem nomes, características e comportamentos de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animais</a:t>
            </a:r>
            <a:endParaRPr b="1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18" name="Google Shape;1318;g13fd4e87bd9_0_1598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VOCABULÁRIO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19" name="Google Shape;1319;g13fd4e87bd9_0_1598"/>
          <p:cNvCxnSpPr>
            <a:stCxn id="1318" idx="1"/>
            <a:endCxn id="1320" idx="6"/>
          </p:cNvCxnSpPr>
          <p:nvPr/>
        </p:nvCxnSpPr>
        <p:spPr>
          <a:xfrm rot="10800000">
            <a:off x="5174888" y="2746959"/>
            <a:ext cx="442800" cy="9108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21" name="Google Shape;1321;g13fd4e87bd9_0_1598"/>
          <p:cNvGrpSpPr/>
          <p:nvPr/>
        </p:nvGrpSpPr>
        <p:grpSpPr>
          <a:xfrm>
            <a:off x="4910319" y="2614884"/>
            <a:ext cx="264431" cy="264431"/>
            <a:chOff x="1281538" y="1945688"/>
            <a:chExt cx="1148700" cy="1148700"/>
          </a:xfrm>
        </p:grpSpPr>
        <p:sp>
          <p:nvSpPr>
            <p:cNvPr id="1322" name="Google Shape;1322;g13fd4e87bd9_0_159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3fd4e87bd9_0_159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23" name="Google Shape;1323;g13fd4e87bd9_0_159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13ffca64f76_3_7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29" name="Google Shape;1329;g13ffca64f76_3_7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g13ffca64f76_3_79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1" name="Google Shape;1331;g13ffca64f76_3_79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2" name="Google Shape;1332;g13ffca64f76_3_79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33" name="Google Shape;1333;g13ffca64f76_3_79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4" name="Google Shape;1334;g13ffca64f76_3_79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5" name="Google Shape;1335;g13ffca64f76_3_79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36" name="Google Shape;1336;g13ffca64f76_3_79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3ffca64f76_3_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42" name="Google Shape;1342;g13ffca64f76_3_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g13ffca64f76_3_91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4" name="Google Shape;1344;g13ffca64f76_3_91"/>
          <p:cNvSpPr txBox="1"/>
          <p:nvPr/>
        </p:nvSpPr>
        <p:spPr>
          <a:xfrm>
            <a:off x="1724544" y="2278500"/>
            <a:ext cx="154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45" name="Google Shape;1345;g13ffca64f76_3_91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46" name="Google Shape;1346;g13ffca64f76_3_91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7" name="Google Shape;1347;g13ffca64f76_3_91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48" name="Google Shape;1348;g13ffca64f76_3_91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49" name="Google Shape;1349;g13ffca64f76_3_91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50" name="Google Shape;1350;g13ffca64f76_3_9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3ffca64f76_3_10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56" name="Google Shape;1356;g13ffca64f76_3_10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g13ffca64f76_3_104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58" name="Google Shape;1358;g13ffca64f76_3_104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9" name="Google Shape;1359;g13ffca64f76_3_104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60" name="Google Shape;1360;g13ffca64f76_3_104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1" name="Google Shape;1361;g13ffca64f76_3_104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62" name="Google Shape;1362;g13ffca64f76_3_104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63" name="Google Shape;1363;g13ffca64f76_3_104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4" name="Google Shape;1364;g13ffca64f76_3_104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65" name="Google Shape;1365;g13ffca64f76_3_104"/>
          <p:cNvCxnSpPr>
            <a:stCxn id="1366" idx="0"/>
            <a:endCxn id="1367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8" name="Google Shape;1368;g13ffca64f76_3_104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13ffca64f76_3_104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13ffca64f76_3_104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9.998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0, 1,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9.997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70" name="Google Shape;1370;g13ffca64f76_3_104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371" name="Google Shape;1371;g13ffca64f76_3_10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13ffca64f76_3_104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72" name="Google Shape;1372;g13ffca64f76_3_104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fe8379f17_0_3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7" name="Google Shape;347;g13fe8379f1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0" y="1241624"/>
            <a:ext cx="4065899" cy="22595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g13fe8379f17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800" y="1142750"/>
            <a:ext cx="2451575" cy="375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g13fe8379f17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01" y="2934501"/>
            <a:ext cx="466925" cy="46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Artboard 1 copy 7@3x.png" id="350" name="Google Shape;350;g13fe8379f17_0_38"/>
          <p:cNvPicPr preferRelativeResize="0"/>
          <p:nvPr/>
        </p:nvPicPr>
        <p:blipFill rotWithShape="1">
          <a:blip r:embed="rId6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13fe8379f17_0_3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52" name="Google Shape;352;g13fe8379f17_0_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375" y="2324575"/>
            <a:ext cx="3216872" cy="272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3ffca64f76_3_12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378" name="Google Shape;1378;g13ffca64f76_3_12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13ffca64f76_3_125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0" name="Google Shape;1380;g13ffca64f76_3_125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1" name="Google Shape;1381;g13ffca64f76_3_125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82" name="Google Shape;1382;g13ffca64f76_3_125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3" name="Google Shape;1383;g13ffca64f76_3_125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84" name="Google Shape;1384;g13ffca64f76_3_125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5" name="Google Shape;1385;g13ffca64f76_3_125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6" name="Google Shape;1386;g13ffca64f76_3_125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87" name="Google Shape;1387;g13ffca64f76_3_125"/>
          <p:cNvCxnSpPr>
            <a:stCxn id="1388" idx="0"/>
            <a:endCxn id="1389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0" name="Google Shape;1390;g13ffca64f76_3_125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13ffca64f76_3_125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13ffca64f76_3_125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9.998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0, 1,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9.997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92" name="Google Shape;1392;g13ffca64f76_3_125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393" name="Google Shape;1393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394" name="Google Shape;1394;g13ffca64f76_3_125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os vetores são grandes, esparsos, e sabem nada sobre significado</a:t>
            </a:r>
            <a:endParaRPr b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95" name="Google Shape;1395;g13ffca64f76_3_125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PROBLEMAS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96" name="Google Shape;1396;g13ffca64f76_3_125"/>
          <p:cNvCxnSpPr>
            <a:stCxn id="1395" idx="1"/>
            <a:endCxn id="1397" idx="6"/>
          </p:cNvCxnSpPr>
          <p:nvPr/>
        </p:nvCxnSpPr>
        <p:spPr>
          <a:xfrm flipH="1">
            <a:off x="4114088" y="3657759"/>
            <a:ext cx="1503600" cy="2592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8" name="Google Shape;1398;g13ffca64f76_3_125"/>
          <p:cNvGrpSpPr/>
          <p:nvPr/>
        </p:nvGrpSpPr>
        <p:grpSpPr>
          <a:xfrm>
            <a:off x="3849744" y="3784659"/>
            <a:ext cx="264431" cy="264431"/>
            <a:chOff x="1281538" y="1945688"/>
            <a:chExt cx="1148700" cy="1148700"/>
          </a:xfrm>
        </p:grpSpPr>
        <p:sp>
          <p:nvSpPr>
            <p:cNvPr id="1399" name="Google Shape;1399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13ffca64f76_3_125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00" name="Google Shape;1400;g13ffca64f76_3_12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13ffca64f76_3_15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SÍMBOLOS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DISCRETOS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06" name="Google Shape;1406;g13ffca64f76_3_15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g13ffca64f76_3_152"/>
          <p:cNvSpPr txBox="1"/>
          <p:nvPr/>
        </p:nvSpPr>
        <p:spPr>
          <a:xfrm>
            <a:off x="299038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abelha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amor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é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elefante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galinha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gato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ovelha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pois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preto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zumbi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08" name="Google Shape;1408;g13ffca64f76_3_152"/>
          <p:cNvSpPr txBox="1"/>
          <p:nvPr/>
        </p:nvSpPr>
        <p:spPr>
          <a:xfrm>
            <a:off x="1644667" y="2278500"/>
            <a:ext cx="140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09" name="Google Shape;1409;g13ffca64f76_3_152"/>
          <p:cNvCxnSpPr/>
          <p:nvPr/>
        </p:nvCxnSpPr>
        <p:spPr>
          <a:xfrm>
            <a:off x="3253356" y="289950"/>
            <a:ext cx="12900" cy="4716000"/>
          </a:xfrm>
          <a:prstGeom prst="straightConnector1">
            <a:avLst/>
          </a:prstGeom>
          <a:noFill/>
          <a:ln cap="flat" cmpd="sng" w="28575">
            <a:solidFill>
              <a:srgbClr val="0DB7C4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10" name="Google Shape;1410;g13ffca64f76_3_152"/>
          <p:cNvSpPr txBox="1"/>
          <p:nvPr/>
        </p:nvSpPr>
        <p:spPr>
          <a:xfrm>
            <a:off x="3779831" y="233250"/>
            <a:ext cx="1658400" cy="4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2411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3204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... 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5282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5283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8677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8678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…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10000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1" name="Google Shape;1411;g13ffca64f76_3_152"/>
          <p:cNvSpPr txBox="1"/>
          <p:nvPr/>
        </p:nvSpPr>
        <p:spPr>
          <a:xfrm>
            <a:off x="316889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12" name="Google Shape;1412;g13ffca64f76_3_152"/>
          <p:cNvSpPr txBox="1"/>
          <p:nvPr/>
        </p:nvSpPr>
        <p:spPr>
          <a:xfrm>
            <a:off x="3958344" y="-12525"/>
            <a:ext cx="1301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Índices</a:t>
            </a:r>
            <a:endParaRPr b="1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13" name="Google Shape;1413;g13ffca64f76_3_152"/>
          <p:cNvCxnSpPr/>
          <p:nvPr/>
        </p:nvCxnSpPr>
        <p:spPr>
          <a:xfrm>
            <a:off x="3253350" y="995100"/>
            <a:ext cx="1710300" cy="0"/>
          </a:xfrm>
          <a:prstGeom prst="straightConnector1">
            <a:avLst/>
          </a:prstGeom>
          <a:noFill/>
          <a:ln cap="flat" cmpd="sng" w="19050">
            <a:solidFill>
              <a:srgbClr val="0DB7C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14" name="Google Shape;1414;g13ffca64f76_3_152"/>
          <p:cNvSpPr txBox="1"/>
          <p:nvPr/>
        </p:nvSpPr>
        <p:spPr>
          <a:xfrm>
            <a:off x="1821915" y="1973700"/>
            <a:ext cx="157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10.000 PALAVRAS</a:t>
            </a:r>
            <a:endParaRPr b="1"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15" name="Google Shape;1415;g13ffca64f76_3_152"/>
          <p:cNvCxnSpPr>
            <a:stCxn id="1416" idx="0"/>
            <a:endCxn id="1417" idx="2"/>
          </p:cNvCxnSpPr>
          <p:nvPr/>
        </p:nvCxnSpPr>
        <p:spPr>
          <a:xfrm rot="-5400000">
            <a:off x="2333777" y="1131900"/>
            <a:ext cx="1035600" cy="634500"/>
          </a:xfrm>
          <a:prstGeom prst="curvedConnector2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8" name="Google Shape;1418;g13ffca64f76_3_152"/>
          <p:cNvSpPr/>
          <p:nvPr/>
        </p:nvSpPr>
        <p:spPr>
          <a:xfrm>
            <a:off x="851725" y="1942200"/>
            <a:ext cx="3366900" cy="22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13ffca64f76_3_152"/>
          <p:cNvSpPr/>
          <p:nvPr/>
        </p:nvSpPr>
        <p:spPr>
          <a:xfrm>
            <a:off x="912450" y="1995300"/>
            <a:ext cx="3245400" cy="21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C4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13ffca64f76_3_152"/>
          <p:cNvSpPr txBox="1"/>
          <p:nvPr/>
        </p:nvSpPr>
        <p:spPr>
          <a:xfrm>
            <a:off x="929627" y="1966950"/>
            <a:ext cx="32094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Primeira palavra: abelha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1, 0, 0, 0, 0, 0, 0, …, 0] 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de 9.998 zeros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Quicksand"/>
              <a:buChar char="➔"/>
            </a:pPr>
            <a:r>
              <a:rPr b="1"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Segunda palavra: amor</a:t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[0, 0, 1, 0, 0, 0, 0, 0, …, 0]</a:t>
            </a:r>
            <a:endParaRPr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seguido 9.997 zeros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                                                                  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420" name="Google Shape;1420;g13ffca64f76_3_152"/>
          <p:cNvGrpSpPr/>
          <p:nvPr/>
        </p:nvGrpSpPr>
        <p:grpSpPr>
          <a:xfrm>
            <a:off x="3168894" y="799059"/>
            <a:ext cx="264431" cy="264431"/>
            <a:chOff x="1281538" y="1945688"/>
            <a:chExt cx="1148700" cy="1148700"/>
          </a:xfrm>
        </p:grpSpPr>
        <p:sp>
          <p:nvSpPr>
            <p:cNvPr id="1421" name="Google Shape;1421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22" name="Google Shape;1422;g13ffca64f76_3_152"/>
          <p:cNvSpPr txBox="1"/>
          <p:nvPr/>
        </p:nvSpPr>
        <p:spPr>
          <a:xfrm>
            <a:off x="5617700" y="3784650"/>
            <a:ext cx="2954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 a codificação </a:t>
            </a:r>
            <a:r>
              <a:rPr i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one-hot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os vetores são grandes, esparsos, e sabem nada sobre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endParaRPr b="1" sz="1400" u="none" cap="none" strike="noStrike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23" name="Google Shape;1423;g13ffca64f76_3_152"/>
          <p:cNvSpPr txBox="1"/>
          <p:nvPr/>
        </p:nvSpPr>
        <p:spPr>
          <a:xfrm>
            <a:off x="5617688" y="3454659"/>
            <a:ext cx="195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PROBLEMAS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24" name="Google Shape;1424;g13ffca64f76_3_152"/>
          <p:cNvCxnSpPr>
            <a:stCxn id="1423" idx="1"/>
            <a:endCxn id="1425" idx="6"/>
          </p:cNvCxnSpPr>
          <p:nvPr/>
        </p:nvCxnSpPr>
        <p:spPr>
          <a:xfrm flipH="1">
            <a:off x="4114088" y="3657759"/>
            <a:ext cx="1503600" cy="2592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6" name="Google Shape;1426;g13ffca64f76_3_152"/>
          <p:cNvGrpSpPr/>
          <p:nvPr/>
        </p:nvGrpSpPr>
        <p:grpSpPr>
          <a:xfrm>
            <a:off x="3849744" y="3784659"/>
            <a:ext cx="264431" cy="264431"/>
            <a:chOff x="1281538" y="1945688"/>
            <a:chExt cx="1148700" cy="1148700"/>
          </a:xfrm>
        </p:grpSpPr>
        <p:sp>
          <p:nvSpPr>
            <p:cNvPr id="1427" name="Google Shape;1427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13ffca64f76_3_152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428" name="Google Shape;1428;g13ffca64f76_3_152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3fd4e87bd9_0_196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34" name="Google Shape;1434;g13fd4e87bd9_0_196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g13fd4e87bd9_0_196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36" name="Google Shape;1436;g13fd4e87bd9_0_196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3fd4e87bd9_0_195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42" name="Google Shape;1442;g13fd4e87bd9_0_195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g13fd4e87bd9_0_195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4" name="Google Shape;1444;g13fd4e87bd9_0_1958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3fd4e87bd9_0_160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50" name="Google Shape;1450;g13fd4e87bd9_0_160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51" name="Google Shape;1451;g13fd4e87bd9_0_160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g13fd4e87bd9_0_160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B854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é possível entender o que </a:t>
            </a:r>
            <a:r>
              <a:rPr b="1" lang="pt-BR" sz="1800">
                <a:solidFill>
                  <a:srgbClr val="B85450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53" name="Google Shape;1453;g13fd4e87bd9_0_1606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g13fd4e87bd9_0_1606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5" name="Google Shape;1455;g13fd4e87bd9_0_1606"/>
          <p:cNvPicPr preferRelativeResize="0"/>
          <p:nvPr/>
        </p:nvPicPr>
        <p:blipFill rotWithShape="1">
          <a:blip r:embed="rId5">
            <a:alphaModFix/>
          </a:blip>
          <a:srcRect b="0" l="13672" r="13679" t="0"/>
          <a:stretch/>
        </p:blipFill>
        <p:spPr>
          <a:xfrm>
            <a:off x="6430700" y="2397400"/>
            <a:ext cx="2097600" cy="21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13fd4e87bd9_0_197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61" name="Google Shape;1461;g13fd4e87bd9_0_197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62" name="Google Shape;1462;g13fd4e87bd9_0_197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g13fd4e87bd9_0_197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Vocês sabem o que a palavra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significa?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veja como esta palavra é usada em </a:t>
            </a:r>
            <a:r>
              <a:rPr b="1"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diferentes contextos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b="1"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Agora é possível entender o que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800">
              <a:solidFill>
                <a:srgbClr val="67B6AA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significa? </a:t>
            </a:r>
            <a:r>
              <a:rPr b="1" lang="pt-BR" sz="1800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é uma espécie de bebida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alcoólica feita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4" name="Google Shape;1464;g13fd4e87bd9_0_1975"/>
          <p:cNvSpPr/>
          <p:nvPr/>
        </p:nvSpPr>
        <p:spPr>
          <a:xfrm>
            <a:off x="6372950" y="2338625"/>
            <a:ext cx="2213100" cy="2253600"/>
          </a:xfrm>
          <a:prstGeom prst="ellipse">
            <a:avLst/>
          </a:prstGeom>
          <a:solidFill>
            <a:srgbClr val="FFFFFF"/>
          </a:solidFill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60000" dist="38100">
              <a:srgbClr val="252525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g13fd4e87bd9_0_1975"/>
          <p:cNvPicPr preferRelativeResize="0"/>
          <p:nvPr/>
        </p:nvPicPr>
        <p:blipFill rotWithShape="1">
          <a:blip r:embed="rId4">
            <a:alphaModFix/>
          </a:blip>
          <a:srcRect b="11119" l="34423" r="2088" t="0"/>
          <a:stretch/>
        </p:blipFill>
        <p:spPr>
          <a:xfrm>
            <a:off x="6404453" y="2370704"/>
            <a:ext cx="2150100" cy="218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6" name="Google Shape;1466;g13fd4e87bd9_0_1975"/>
          <p:cNvPicPr preferRelativeResize="0"/>
          <p:nvPr/>
        </p:nvPicPr>
        <p:blipFill rotWithShape="1">
          <a:blip r:embed="rId5">
            <a:alphaModFix/>
          </a:blip>
          <a:srcRect b="0" l="13672" r="13679" t="0"/>
          <a:stretch/>
        </p:blipFill>
        <p:spPr>
          <a:xfrm>
            <a:off x="6430700" y="2397400"/>
            <a:ext cx="2097600" cy="213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3ffca64f76_3_17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72" name="Google Shape;1472;g13ffca64f76_3_17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73" name="Google Shape;1473;g13ffca64f76_3_17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13ffca64f76_3_17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13ffca64f76_3_19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80" name="Google Shape;1480;g13ffca64f76_3_19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81" name="Google Shape;1481;g13ffca64f76_3_19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13ffca64f76_3_19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3fd4e87bd9_0_198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488" name="Google Shape;1488;g13fd4e87bd9_0_198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489" name="Google Shape;1489;g13fd4e87bd9_0_198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g13fd4e87bd9_0_198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1" name="Google Shape;1491;g13fd4e87bd9_0_1987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2" name="Google Shape;1492;g13fd4e87bd9_0_1987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3" name="Google Shape;1493;g13fd4e87bd9_0_1987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4" name="Google Shape;1494;g13fd4e87bd9_0_1987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5" name="Google Shape;1495;g13fd4e87bd9_0_1987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6" name="Google Shape;1496;g13fd4e87bd9_0_1987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7" name="Google Shape;1497;g13fd4e87bd9_0_1987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8" name="Google Shape;1498;g13fd4e87bd9_0_1987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99" name="Google Shape;1499;g13fd4e87bd9_0_1987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3fe8379f17_1_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05" name="Google Shape;1505;g13fe8379f17_1_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06" name="Google Shape;1506;g13fe8379f17_1_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g13fe8379f17_1_2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8" name="Google Shape;1508;g13fe8379f17_1_29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9" name="Google Shape;1509;g13fe8379f17_1_29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0" name="Google Shape;1510;g13fe8379f17_1_29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1" name="Google Shape;1511;g13fe8379f17_1_29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2" name="Google Shape;1512;g13fe8379f17_1_29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3" name="Google Shape;1513;g13fe8379f17_1_29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4" name="Google Shape;1514;g13fe8379f17_1_29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5" name="Google Shape;1515;g13fe8379f17_1_29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6" name="Google Shape;1516;g13fe8379f17_1_29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17" name="Google Shape;1517;g13fe8379f17_1_29"/>
          <p:cNvSpPr/>
          <p:nvPr/>
        </p:nvSpPr>
        <p:spPr>
          <a:xfrm>
            <a:off x="5825625" y="3348925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18" name="Google Shape;1518;g13fe8379f17_1_29"/>
          <p:cNvSpPr/>
          <p:nvPr/>
        </p:nvSpPr>
        <p:spPr>
          <a:xfrm>
            <a:off x="5825625" y="4439300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0111133c3_0_2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 - PLN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58" name="Google Shape;358;g140111133c3_0_2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40111133c3_0_25"/>
          <p:cNvSpPr txBox="1"/>
          <p:nvPr>
            <p:ph idx="2" type="body"/>
          </p:nvPr>
        </p:nvSpPr>
        <p:spPr>
          <a:xfrm>
            <a:off x="844425" y="1359600"/>
            <a:ext cx="7118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Quicksand"/>
              <a:buChar char="▹"/>
            </a:pP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Processamento da Linguagem Natural, ou PLN, é um campo em desenvolvimento que estuda as possibilidades de interação entre as áreas da linguagem e da computação</a:t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Quicksand"/>
              <a:buChar char="▹"/>
            </a:pPr>
            <a:r>
              <a:rPr lang="pt-BR" sz="2100">
                <a:latin typeface="Quicksand"/>
                <a:ea typeface="Quicksand"/>
                <a:cs typeface="Quicksand"/>
                <a:sym typeface="Quicksand"/>
              </a:rPr>
              <a:t>Facilita a comunicação entre máquina e humano, sem que o usuário tenha que aprender a linguagem da máquina.</a:t>
            </a:r>
            <a:endParaRPr sz="21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60" name="Google Shape;360;g140111133c3_0_25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3fd4e87bd9_0_201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24" name="Google Shape;1524;g13fd4e87bd9_0_201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O QUE É “SIGNIFICADO”?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25" name="Google Shape;1525;g13fd4e87bd9_0_201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13fd4e87bd9_0_201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Como é possível obter contexto vetorialmente?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➔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Que outras palavras se encaixam nesses contextos?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Uma garrafa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67B6AA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está na mesa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Todo mundo gosta de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1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deixa você bêbado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400"/>
              <a:buFont typeface="Quicksand"/>
              <a:buAutoNum type="romanLcPeriod"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Fazemos </a:t>
            </a:r>
            <a:r>
              <a:rPr lang="pt-BR" u="sng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            </a:t>
            </a: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de milho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7" name="Google Shape;1527;g13fd4e87bd9_0_2016"/>
          <p:cNvSpPr txBox="1"/>
          <p:nvPr/>
        </p:nvSpPr>
        <p:spPr>
          <a:xfrm>
            <a:off x="4462125" y="32584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8" name="Google Shape;1528;g13fd4e87bd9_0_2016"/>
          <p:cNvSpPr txBox="1"/>
          <p:nvPr/>
        </p:nvSpPr>
        <p:spPr>
          <a:xfrm rot="-2701837">
            <a:off x="58157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29" name="Google Shape;1529;g13fd4e87bd9_0_2016"/>
          <p:cNvSpPr txBox="1"/>
          <p:nvPr/>
        </p:nvSpPr>
        <p:spPr>
          <a:xfrm rot="-2701837">
            <a:off x="6501525" y="25675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0" name="Google Shape;1530;g13fd4e87bd9_0_2016"/>
          <p:cNvSpPr txBox="1"/>
          <p:nvPr/>
        </p:nvSpPr>
        <p:spPr>
          <a:xfrm rot="-2702108">
            <a:off x="7159013" y="24993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1" name="Google Shape;1531;g13fd4e87bd9_0_2016"/>
          <p:cNvSpPr txBox="1"/>
          <p:nvPr/>
        </p:nvSpPr>
        <p:spPr>
          <a:xfrm rot="-2702063">
            <a:off x="7712277" y="23634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2" name="Google Shape;1532;g13fd4e87bd9_0_2016"/>
          <p:cNvSpPr txBox="1"/>
          <p:nvPr/>
        </p:nvSpPr>
        <p:spPr>
          <a:xfrm>
            <a:off x="582967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3" name="Google Shape;1533;g13fd4e87bd9_0_2016"/>
          <p:cNvSpPr txBox="1"/>
          <p:nvPr/>
        </p:nvSpPr>
        <p:spPr>
          <a:xfrm>
            <a:off x="651345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4" name="Google Shape;1534;g13fd4e87bd9_0_2016"/>
          <p:cNvSpPr txBox="1"/>
          <p:nvPr/>
        </p:nvSpPr>
        <p:spPr>
          <a:xfrm>
            <a:off x="7197225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5" name="Google Shape;1535;g13fd4e87bd9_0_2016"/>
          <p:cNvSpPr txBox="1"/>
          <p:nvPr/>
        </p:nvSpPr>
        <p:spPr>
          <a:xfrm>
            <a:off x="7881000" y="32584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6" name="Google Shape;1536;g13fd4e87bd9_0_2016"/>
          <p:cNvSpPr txBox="1"/>
          <p:nvPr/>
        </p:nvSpPr>
        <p:spPr>
          <a:xfrm>
            <a:off x="1274751" y="4163475"/>
            <a:ext cx="31875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Significados das palavras são semelhantes = hipótese distributiva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37" name="Google Shape;1537;g13fd4e87bd9_0_2016"/>
          <p:cNvSpPr txBox="1"/>
          <p:nvPr/>
        </p:nvSpPr>
        <p:spPr>
          <a:xfrm>
            <a:off x="1274748" y="3757275"/>
            <a:ext cx="2446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LINHAS SIMILARES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538" name="Google Shape;1538;g13fd4e87bd9_0_2016"/>
          <p:cNvCxnSpPr>
            <a:stCxn id="1537" idx="3"/>
            <a:endCxn id="1539" idx="2"/>
          </p:cNvCxnSpPr>
          <p:nvPr/>
        </p:nvCxnSpPr>
        <p:spPr>
          <a:xfrm flipH="1" rot="10800000">
            <a:off x="3721248" y="3889575"/>
            <a:ext cx="958500" cy="70800"/>
          </a:xfrm>
          <a:prstGeom prst="curvedConnector3">
            <a:avLst>
              <a:gd fmla="val 5771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40" name="Google Shape;1540;g13fd4e87bd9_0_2016"/>
          <p:cNvGrpSpPr/>
          <p:nvPr/>
        </p:nvGrpSpPr>
        <p:grpSpPr>
          <a:xfrm>
            <a:off x="4679857" y="3757284"/>
            <a:ext cx="264431" cy="264431"/>
            <a:chOff x="1281538" y="1945688"/>
            <a:chExt cx="1148700" cy="1148700"/>
          </a:xfrm>
        </p:grpSpPr>
        <p:sp>
          <p:nvSpPr>
            <p:cNvPr id="1541" name="Google Shape;1541;g13fd4e87bd9_0_2016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13fd4e87bd9_0_2016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542" name="Google Shape;1542;g13fd4e87bd9_0_2016"/>
          <p:cNvSpPr/>
          <p:nvPr/>
        </p:nvSpPr>
        <p:spPr>
          <a:xfrm>
            <a:off x="5825625" y="3348925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43" name="Google Shape;1543;g13fd4e87bd9_0_2016"/>
          <p:cNvSpPr/>
          <p:nvPr/>
        </p:nvSpPr>
        <p:spPr>
          <a:xfrm>
            <a:off x="5825625" y="4439300"/>
            <a:ext cx="2736600" cy="27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13ffca64f76_3_2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49" name="Google Shape;1549;g13ffca64f76_3_229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50" name="Google Shape;1550;g13ffca64f76_3_229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g13ffca64f76_3_229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2" name="Google Shape;1552;g13ffca64f76_3_229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3" name="Google Shape;1553;g13ffca64f76_3_229"/>
          <p:cNvSpPr txBox="1"/>
          <p:nvPr/>
        </p:nvSpPr>
        <p:spPr>
          <a:xfrm rot="-2701837">
            <a:off x="23105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4" name="Google Shape;1554;g13ffca64f76_3_229"/>
          <p:cNvSpPr txBox="1"/>
          <p:nvPr/>
        </p:nvSpPr>
        <p:spPr>
          <a:xfrm rot="-2701837">
            <a:off x="29963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5" name="Google Shape;1555;g13ffca64f76_3_229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6" name="Google Shape;1556;g13ffca64f76_3_229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7" name="Google Shape;1557;g13ffca64f76_3_229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8" name="Google Shape;1558;g13ffca64f76_3_229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59" name="Google Shape;1559;g13ffca64f76_3_229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0" name="Google Shape;1560;g13ffca64f76_3_229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3fd4e87bd9_0_161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66" name="Google Shape;1566;g13fd4e87bd9_0_1612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67" name="Google Shape;1567;g13fd4e87bd9_0_1612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g13fd4e87bd9_0_1612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69" name="Google Shape;1569;g13fd4e87bd9_0_1612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0" name="Google Shape;1570;g13fd4e87bd9_0_1612"/>
          <p:cNvSpPr txBox="1"/>
          <p:nvPr/>
        </p:nvSpPr>
        <p:spPr>
          <a:xfrm rot="-2701837">
            <a:off x="23105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FRASE i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1" name="Google Shape;1571;g13fd4e87bd9_0_1612"/>
          <p:cNvSpPr txBox="1"/>
          <p:nvPr/>
        </p:nvSpPr>
        <p:spPr>
          <a:xfrm rot="-2701837">
            <a:off x="2996325" y="2719986"/>
            <a:ext cx="1190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FRASE ii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2" name="Google Shape;1572;g13fd4e87bd9_0_1612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FRASE iii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3" name="Google Shape;1573;g13fd4e87bd9_0_1612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FRASE iv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4" name="Google Shape;1574;g13fd4e87bd9_0_1612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5" name="Google Shape;1575;g13fd4e87bd9_0_1612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6" name="Google Shape;1576;g13fd4e87bd9_0_1612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7" name="Google Shape;1577;g13fd4e87bd9_0_1612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78" name="Google Shape;1578;g13fd4e87bd9_0_1612"/>
          <p:cNvSpPr txBox="1"/>
          <p:nvPr/>
        </p:nvSpPr>
        <p:spPr>
          <a:xfrm>
            <a:off x="5042025" y="3328800"/>
            <a:ext cx="38868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Cada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atributo semântico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pode ser considerado como uma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dimensão única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um espaço semântico mais amplo e de maior dimensão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79" name="Google Shape;1579;g13fd4e87bd9_0_1612"/>
          <p:cNvPicPr preferRelativeResize="0"/>
          <p:nvPr/>
        </p:nvPicPr>
        <p:blipFill rotWithShape="1">
          <a:blip r:embed="rId4">
            <a:alphaModFix/>
          </a:blip>
          <a:srcRect b="0" l="-2150" r="2149" t="0"/>
          <a:stretch/>
        </p:blipFill>
        <p:spPr>
          <a:xfrm>
            <a:off x="6142475" y="1234400"/>
            <a:ext cx="2406024" cy="24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3fd4e87bd9_0_212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585" name="Google Shape;1585;g13fd4e87bd9_0_212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586" name="Google Shape;1586;g13fd4e87bd9_0_212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13fd4e87bd9_0_212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88" name="Google Shape;1588;g13fd4e87bd9_0_2128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89" name="Google Shape;1589;g13fd4e87bd9_0_2128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0" name="Google Shape;1590;g13fd4e87bd9_0_2128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1" name="Google Shape;1591;g13fd4e87bd9_0_2128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2" name="Google Shape;1592;g13fd4e87bd9_0_2128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3" name="Google Shape;1593;g13fd4e87bd9_0_2128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4" name="Google Shape;1594;g13fd4e87bd9_0_2128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5" name="Google Shape;1595;g13fd4e87bd9_0_2128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6" name="Google Shape;1596;g13fd4e87bd9_0_2128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97" name="Google Shape;1597;g13fd4e87bd9_0_2128"/>
          <p:cNvSpPr txBox="1"/>
          <p:nvPr/>
        </p:nvSpPr>
        <p:spPr>
          <a:xfrm>
            <a:off x="5042025" y="3328800"/>
            <a:ext cx="38868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Cada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atributo semântico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pode ser considerado como uma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dimensão única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em um espaço semântico mais amplo e de maior dimensão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598" name="Google Shape;1598;g13fd4e87bd9_0_2128"/>
          <p:cNvPicPr preferRelativeResize="0"/>
          <p:nvPr/>
        </p:nvPicPr>
        <p:blipFill rotWithShape="1">
          <a:blip r:embed="rId4">
            <a:alphaModFix/>
          </a:blip>
          <a:srcRect b="0" l="-2150" r="2149" t="0"/>
          <a:stretch/>
        </p:blipFill>
        <p:spPr>
          <a:xfrm>
            <a:off x="6142475" y="1234400"/>
            <a:ext cx="2406024" cy="24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3fe8379f17_1_8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04" name="Google Shape;1604;g13fe8379f17_1_8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05" name="Google Shape;1605;g13fe8379f17_1_8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g13fe8379f17_1_84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7" name="Google Shape;1607;g13fe8379f17_1_84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8" name="Google Shape;1608;g13fe8379f17_1_84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09" name="Google Shape;1609;g13fe8379f17_1_84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0" name="Google Shape;1610;g13fe8379f17_1_84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1" name="Google Shape;1611;g13fe8379f17_1_84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2" name="Google Shape;1612;g13fe8379f17_1_84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3" name="Google Shape;1613;g13fe8379f17_1_84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4" name="Google Shape;1614;g13fe8379f17_1_84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5" name="Google Shape;1615;g13fe8379f17_1_84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ffca64f76_3_24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21" name="Google Shape;1621;g13ffca64f76_3_24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22" name="Google Shape;1622;g13ffca64f76_3_24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13ffca64f76_3_24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4" name="Google Shape;1624;g13ffca64f76_3_247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5" name="Google Shape;1625;g13ffca64f76_3_247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6" name="Google Shape;1626;g13ffca64f76_3_247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7" name="Google Shape;1627;g13ffca64f76_3_247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8" name="Google Shape;1628;g13ffca64f76_3_247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29" name="Google Shape;1629;g13ffca64f76_3_247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0" name="Google Shape;1630;g13ffca64f76_3_247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1" name="Google Shape;1631;g13ffca64f76_3_247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2" name="Google Shape;1632;g13ffca64f76_3_247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33" name="Google Shape;1633;g13ffca64f76_3_247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3fe8379f17_1_11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39" name="Google Shape;1639;g13fe8379f17_1_11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40" name="Google Shape;1640;g13fe8379f17_1_11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13fe8379f17_1_11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42" name="Google Shape;1642;g13fe8379f17_1_115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43" name="Google Shape;1643;g13fe8379f17_1_115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44" name="Google Shape;1644;g13fe8379f17_1_115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5" name="Google Shape;1645;g13fe8379f17_1_115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6" name="Google Shape;1646;g13fe8379f17_1_115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7" name="Google Shape;1647;g13fe8379f17_1_115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8" name="Google Shape;1648;g13fe8379f17_1_115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49" name="Google Shape;1649;g13fe8379f17_1_115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0" name="Google Shape;1650;g13fe8379f17_1_115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1" name="Google Shape;1651;g13fe8379f17_1_115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2" name="Google Shape;1652;g13fe8379f17_1_115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3" name="Google Shape;1653;g13fe8379f17_1_115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4" name="Google Shape;1654;g13fe8379f17_1_115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5" name="Google Shape;1655;g13fe8379f17_1_115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3fe8379f17_1_5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61" name="Google Shape;1661;g13fe8379f17_1_53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62" name="Google Shape;1662;g13fe8379f17_1_53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g13fe8379f17_1_53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4" name="Google Shape;1664;g13fe8379f17_1_53"/>
          <p:cNvSpPr txBox="1"/>
          <p:nvPr/>
        </p:nvSpPr>
        <p:spPr>
          <a:xfrm rot="-1292">
            <a:off x="7594026" y="2758915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8BAB42"/>
                </a:solidFill>
                <a:latin typeface="Quicksand"/>
                <a:ea typeface="Quicksand"/>
                <a:cs typeface="Quicksand"/>
                <a:sym typeface="Quicksand"/>
              </a:rPr>
              <a:t>vinho</a:t>
            </a:r>
            <a:endParaRPr b="1" sz="1000">
              <a:solidFill>
                <a:srgbClr val="8BAB4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665" name="Google Shape;1665;g13fe8379f17_1_53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6" name="Google Shape;1666;g13fe8379f17_1_53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67" name="Google Shape;1667;g13fe8379f17_1_53"/>
          <p:cNvSpPr/>
          <p:nvPr/>
        </p:nvSpPr>
        <p:spPr>
          <a:xfrm>
            <a:off x="6371975" y="3120000"/>
            <a:ext cx="194400" cy="1815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13fe8379f17_1_53"/>
          <p:cNvSpPr/>
          <p:nvPr/>
        </p:nvSpPr>
        <p:spPr>
          <a:xfrm>
            <a:off x="6371975" y="4359150"/>
            <a:ext cx="194400" cy="181500"/>
          </a:xfrm>
          <a:prstGeom prst="ellipse">
            <a:avLst/>
          </a:prstGeom>
          <a:solidFill>
            <a:srgbClr val="77B8C2"/>
          </a:soli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13fe8379f17_1_53"/>
          <p:cNvSpPr/>
          <p:nvPr/>
        </p:nvSpPr>
        <p:spPr>
          <a:xfrm>
            <a:off x="7736550" y="3119125"/>
            <a:ext cx="194400" cy="181500"/>
          </a:xfrm>
          <a:prstGeom prst="ellipse">
            <a:avLst/>
          </a:prstGeom>
          <a:solidFill>
            <a:srgbClr val="8BAB42"/>
          </a:solidFill>
          <a:ln cap="flat" cmpd="sng" w="9525">
            <a:solidFill>
              <a:srgbClr val="8BA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13fe8379f17_1_53"/>
          <p:cNvSpPr/>
          <p:nvPr/>
        </p:nvSpPr>
        <p:spPr>
          <a:xfrm>
            <a:off x="7785225" y="3120000"/>
            <a:ext cx="194400" cy="181500"/>
          </a:xfrm>
          <a:prstGeom prst="ellipse">
            <a:avLst/>
          </a:prstGeom>
          <a:solidFill>
            <a:srgbClr val="D89F39"/>
          </a:solidFill>
          <a:ln cap="flat" cmpd="sng" w="9525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13fe8379f17_1_53"/>
          <p:cNvSpPr/>
          <p:nvPr/>
        </p:nvSpPr>
        <p:spPr>
          <a:xfrm>
            <a:off x="7785225" y="4359150"/>
            <a:ext cx="194400" cy="181500"/>
          </a:xfrm>
          <a:prstGeom prst="ellipse">
            <a:avLst/>
          </a:prstGeom>
          <a:solidFill>
            <a:srgbClr val="1F243C"/>
          </a:soli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13fe8379f17_1_53"/>
          <p:cNvSpPr txBox="1"/>
          <p:nvPr/>
        </p:nvSpPr>
        <p:spPr>
          <a:xfrm rot="-1732">
            <a:off x="6471836" y="4034537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3" name="Google Shape;1673;g13fe8379f17_1_53"/>
          <p:cNvSpPr txBox="1"/>
          <p:nvPr/>
        </p:nvSpPr>
        <p:spPr>
          <a:xfrm rot="-1292">
            <a:off x="6543226" y="29658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4" name="Google Shape;1674;g13fe8379f17_1_53"/>
          <p:cNvSpPr txBox="1"/>
          <p:nvPr/>
        </p:nvSpPr>
        <p:spPr>
          <a:xfrm rot="-1292">
            <a:off x="7944526" y="2944790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89F39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000">
              <a:solidFill>
                <a:srgbClr val="D89F3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5" name="Google Shape;1675;g13fe8379f17_1_53"/>
          <p:cNvSpPr txBox="1"/>
          <p:nvPr/>
        </p:nvSpPr>
        <p:spPr>
          <a:xfrm rot="-1292">
            <a:off x="7694201" y="39628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6" name="Google Shape;1676;g13fe8379f17_1_53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7" name="Google Shape;1677;g13fe8379f17_1_53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8" name="Google Shape;1678;g13fe8379f17_1_53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9" name="Google Shape;1679;g13fe8379f17_1_53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0" name="Google Shape;1680;g13fe8379f17_1_53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1" name="Google Shape;1681;g13fe8379f17_1_53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2" name="Google Shape;1682;g13fe8379f17_1_53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3" name="Google Shape;1683;g13fe8379f17_1_53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4" name="Google Shape;1684;g13fe8379f17_1_53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1      0     0     1      1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5" name="Google Shape;1685;g13fe8379f17_1_53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1      0     0     0     1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6" name="Google Shape;1686;g13fe8379f17_1_53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1      0     1      1      0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7" name="Google Shape;1687;g13fe8379f17_1_53"/>
          <p:cNvSpPr/>
          <p:nvPr/>
        </p:nvSpPr>
        <p:spPr>
          <a:xfrm rot="5400000">
            <a:off x="2235800" y="3609450"/>
            <a:ext cx="1514100" cy="122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3fe8379f17_1_14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693" name="Google Shape;1693;g13fe8379f17_1_146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694" name="Google Shape;1694;g13fe8379f17_1_146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13fe8379f17_1_146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6" name="Google Shape;1696;g13fe8379f17_1_146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7" name="Google Shape;1697;g13fe8379f17_1_146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8" name="Google Shape;1698;g13fe8379f17_1_146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9" name="Google Shape;1699;g13fe8379f17_1_146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0" name="Google Shape;1700;g13fe8379f17_1_146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1" name="Google Shape;1701;g13fe8379f17_1_146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2" name="Google Shape;1702;g13fe8379f17_1_146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3" name="Google Shape;1703;g13fe8379f17_1_146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4" name="Google Shape;1704;g13fe8379f17_1_146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05" name="Google Shape;1705;g13fe8379f17_1_146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6" name="Google Shape;1706;g13fe8379f17_1_146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7" name="Google Shape;1707;g13fe8379f17_1_146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8" name="Google Shape;1708;g13fe8379f17_1_146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09" name="Google Shape;1709;g13fe8379f17_1_146"/>
          <p:cNvSpPr/>
          <p:nvPr/>
        </p:nvSpPr>
        <p:spPr>
          <a:xfrm rot="5400000">
            <a:off x="2238050" y="3528750"/>
            <a:ext cx="1514100" cy="138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3fd4e87bd9_0_215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15" name="Google Shape;1715;g13fd4e87bd9_0_215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16" name="Google Shape;1716;g13fd4e87bd9_0_2155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g13fd4e87bd9_0_2155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8" name="Google Shape;1718;g13fd4e87bd9_0_2155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9" name="Google Shape;1719;g13fd4e87bd9_0_2155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0" name="Google Shape;1720;g13fd4e87bd9_0_2155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1" name="Google Shape;1721;g13fd4e87bd9_0_2155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2" name="Google Shape;1722;g13fd4e87bd9_0_2155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3" name="Google Shape;1723;g13fd4e87bd9_0_2155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4" name="Google Shape;1724;g13fd4e87bd9_0_2155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5" name="Google Shape;1725;g13fd4e87bd9_0_2155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6" name="Google Shape;1726;g13fd4e87bd9_0_2155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7" name="Google Shape;1727;g13fd4e87bd9_0_2155"/>
          <p:cNvSpPr txBox="1"/>
          <p:nvPr/>
        </p:nvSpPr>
        <p:spPr>
          <a:xfrm rot="-1292">
            <a:off x="7556625" y="2764888"/>
            <a:ext cx="798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8BAB42"/>
                </a:solidFill>
                <a:latin typeface="Quicksand"/>
                <a:ea typeface="Quicksand"/>
                <a:cs typeface="Quicksand"/>
                <a:sym typeface="Quicksand"/>
              </a:rPr>
              <a:t>vinho</a:t>
            </a:r>
            <a:endParaRPr b="1" sz="1000">
              <a:solidFill>
                <a:srgbClr val="8BAB4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28" name="Google Shape;1728;g13fd4e87bd9_0_2155"/>
          <p:cNvCxnSpPr/>
          <p:nvPr/>
        </p:nvCxnSpPr>
        <p:spPr>
          <a:xfrm rot="10800000">
            <a:off x="6471825" y="2969850"/>
            <a:ext cx="0" cy="16842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9" name="Google Shape;1729;g13fd4e87bd9_0_2155"/>
          <p:cNvCxnSpPr/>
          <p:nvPr/>
        </p:nvCxnSpPr>
        <p:spPr>
          <a:xfrm flipH="1" rot="10800000">
            <a:off x="6243225" y="4446600"/>
            <a:ext cx="1874100" cy="6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30" name="Google Shape;1730;g13fd4e87bd9_0_2155"/>
          <p:cNvSpPr/>
          <p:nvPr/>
        </p:nvSpPr>
        <p:spPr>
          <a:xfrm>
            <a:off x="6752975" y="3196200"/>
            <a:ext cx="194400" cy="1815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13fd4e87bd9_0_2155"/>
          <p:cNvSpPr/>
          <p:nvPr/>
        </p:nvSpPr>
        <p:spPr>
          <a:xfrm>
            <a:off x="6524375" y="4206750"/>
            <a:ext cx="194400" cy="181500"/>
          </a:xfrm>
          <a:prstGeom prst="ellipse">
            <a:avLst/>
          </a:prstGeom>
          <a:solidFill>
            <a:srgbClr val="77B8C2"/>
          </a:soli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13fd4e87bd9_0_2155"/>
          <p:cNvSpPr/>
          <p:nvPr/>
        </p:nvSpPr>
        <p:spPr>
          <a:xfrm>
            <a:off x="7736550" y="3119125"/>
            <a:ext cx="194400" cy="181500"/>
          </a:xfrm>
          <a:prstGeom prst="ellipse">
            <a:avLst/>
          </a:prstGeom>
          <a:solidFill>
            <a:srgbClr val="8BAB42"/>
          </a:solidFill>
          <a:ln cap="flat" cmpd="sng" w="9525">
            <a:solidFill>
              <a:srgbClr val="8BA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13fd4e87bd9_0_2155"/>
          <p:cNvSpPr/>
          <p:nvPr/>
        </p:nvSpPr>
        <p:spPr>
          <a:xfrm>
            <a:off x="7709025" y="3272400"/>
            <a:ext cx="194400" cy="181500"/>
          </a:xfrm>
          <a:prstGeom prst="ellipse">
            <a:avLst/>
          </a:prstGeom>
          <a:solidFill>
            <a:srgbClr val="D89F39"/>
          </a:solidFill>
          <a:ln cap="flat" cmpd="sng" w="9525">
            <a:solidFill>
              <a:srgbClr val="D89F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g13fd4e87bd9_0_2155"/>
          <p:cNvSpPr/>
          <p:nvPr/>
        </p:nvSpPr>
        <p:spPr>
          <a:xfrm>
            <a:off x="7556625" y="4206750"/>
            <a:ext cx="194400" cy="181500"/>
          </a:xfrm>
          <a:prstGeom prst="ellipse">
            <a:avLst/>
          </a:prstGeom>
          <a:solidFill>
            <a:srgbClr val="1F243C"/>
          </a:soli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g13fd4e87bd9_0_2155"/>
          <p:cNvSpPr txBox="1"/>
          <p:nvPr/>
        </p:nvSpPr>
        <p:spPr>
          <a:xfrm rot="-1732">
            <a:off x="6700436" y="4034537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6" name="Google Shape;1736;g13fd4e87bd9_0_2155"/>
          <p:cNvSpPr txBox="1"/>
          <p:nvPr/>
        </p:nvSpPr>
        <p:spPr>
          <a:xfrm rot="-1292">
            <a:off x="6924226" y="30420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7" name="Google Shape;1737;g13fd4e87bd9_0_2155"/>
          <p:cNvSpPr txBox="1"/>
          <p:nvPr/>
        </p:nvSpPr>
        <p:spPr>
          <a:xfrm rot="-1292">
            <a:off x="7898251" y="3119265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89F39"/>
                </a:solidFill>
                <a:latin typeface="Quicksand"/>
                <a:ea typeface="Quicksand"/>
                <a:cs typeface="Quicksand"/>
                <a:sym typeface="Quicksand"/>
              </a:rPr>
              <a:t>tezgüino</a:t>
            </a:r>
            <a:endParaRPr b="1" sz="1000">
              <a:solidFill>
                <a:srgbClr val="D89F3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8" name="Google Shape;1738;g13fd4e87bd9_0_2155"/>
          <p:cNvSpPr txBox="1"/>
          <p:nvPr/>
        </p:nvSpPr>
        <p:spPr>
          <a:xfrm rot="-1292">
            <a:off x="7446301" y="3826552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9" name="Google Shape;1739;g13fd4e87bd9_0_2155"/>
          <p:cNvSpPr txBox="1"/>
          <p:nvPr/>
        </p:nvSpPr>
        <p:spPr>
          <a:xfrm rot="-5401732">
            <a:off x="5721450" y="3558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0" name="Google Shape;1740;g13fd4e87bd9_0_2155"/>
          <p:cNvSpPr txBox="1"/>
          <p:nvPr/>
        </p:nvSpPr>
        <p:spPr>
          <a:xfrm rot="-1732">
            <a:off x="6635850" y="43206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1" name="Google Shape;1741;g13fd4e87bd9_0_2155"/>
          <p:cNvSpPr/>
          <p:nvPr/>
        </p:nvSpPr>
        <p:spPr>
          <a:xfrm rot="5400000">
            <a:off x="2238050" y="3528750"/>
            <a:ext cx="1514100" cy="138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0111133c3_0_61"/>
          <p:cNvSpPr txBox="1"/>
          <p:nvPr>
            <p:ph type="title"/>
          </p:nvPr>
        </p:nvSpPr>
        <p:spPr>
          <a:xfrm>
            <a:off x="844425" y="5600"/>
            <a:ext cx="5421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INTRODUÇÃO - Quarto Chines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366" name="Google Shape;366;g140111133c3_0_6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140111133c3_0_61"/>
          <p:cNvSpPr txBox="1"/>
          <p:nvPr/>
        </p:nvSpPr>
        <p:spPr>
          <a:xfrm>
            <a:off x="0" y="8450"/>
            <a:ext cx="669600" cy="11343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2400">
                <a:solidFill>
                  <a:srgbClr val="28C3DB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>
              <a:solidFill>
                <a:srgbClr val="28C3DB"/>
              </a:solidFill>
            </a:endParaRPr>
          </a:p>
        </p:txBody>
      </p:sp>
      <p:pic>
        <p:nvPicPr>
          <p:cNvPr id="368" name="Google Shape;368;g140111133c3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00" y="1142749"/>
            <a:ext cx="7174026" cy="3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140111133c3_0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050" y="0"/>
            <a:ext cx="1416948" cy="18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40111133c3_0_61"/>
          <p:cNvSpPr txBox="1"/>
          <p:nvPr/>
        </p:nvSpPr>
        <p:spPr>
          <a:xfrm>
            <a:off x="7775400" y="1946500"/>
            <a:ext cx="1368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rgbClr val="F9F9F9"/>
                </a:highlight>
              </a:rPr>
              <a:t>John Searle (Berkeley)</a:t>
            </a:r>
            <a:endParaRPr sz="2100"/>
          </a:p>
        </p:txBody>
      </p:sp>
      <p:sp>
        <p:nvSpPr>
          <p:cNvPr id="371" name="Google Shape;371;g140111133c3_0_61"/>
          <p:cNvSpPr txBox="1"/>
          <p:nvPr/>
        </p:nvSpPr>
        <p:spPr>
          <a:xfrm>
            <a:off x="110013" y="4577225"/>
            <a:ext cx="829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Fonte: https://filosofianaescola.com/metafisica/quarto-chines/</a:t>
            </a:r>
            <a:endParaRPr sz="2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3ffca64f76_3_26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47" name="Google Shape;1747;g13ffca64f76_3_26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48" name="Google Shape;1748;g13ffca64f76_3_26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13ffca64f76_3_268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0" name="Google Shape;1750;g13ffca64f76_3_268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1" name="Google Shape;1751;g13ffca64f76_3_268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2" name="Google Shape;1752;g13ffca64f76_3_268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3" name="Google Shape;1753;g13ffca64f76_3_268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4" name="Google Shape;1754;g13ffca64f76_3_268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5" name="Google Shape;1755;g13ffca64f76_3_268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6" name="Google Shape;1756;g13ffca64f76_3_268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7" name="Google Shape;1757;g13ffca64f76_3_268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8" name="Google Shape;1758;g13ffca64f76_3_268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9" name="Google Shape;1759;g13ffca64f76_3_268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3fe8379f17_1_17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65" name="Google Shape;1765;g13fe8379f17_1_17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66" name="Google Shape;1766;g13fe8379f17_1_177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13fe8379f17_1_177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8" name="Google Shape;1768;g13fe8379f17_1_177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69" name="Google Shape;1769;g13fe8379f17_1_177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0" name="Google Shape;1770;g13fe8379f17_1_177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1" name="Google Shape;1771;g13fe8379f17_1_177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2" name="Google Shape;1772;g13fe8379f17_1_177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3" name="Google Shape;1773;g13fe8379f17_1_177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4" name="Google Shape;1774;g13fe8379f17_1_177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5" name="Google Shape;1775;g13fe8379f17_1_177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6" name="Google Shape;1776;g13fe8379f17_1_177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77" name="Google Shape;1777;g13fe8379f17_1_177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B7C4"/>
              </a:solidFill>
            </a:endParaRPr>
          </a:p>
        </p:txBody>
      </p:sp>
      <p:sp>
        <p:nvSpPr>
          <p:cNvPr id="1778" name="Google Shape;1778;g13fe8379f17_1_177"/>
          <p:cNvSpPr txBox="1"/>
          <p:nvPr/>
        </p:nvSpPr>
        <p:spPr>
          <a:xfrm rot="-1732">
            <a:off x="6940650" y="3863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79" name="Google Shape;1779;g13fe8379f17_1_177"/>
          <p:cNvCxnSpPr/>
          <p:nvPr/>
        </p:nvCxnSpPr>
        <p:spPr>
          <a:xfrm rot="10800000">
            <a:off x="6546525" y="2569800"/>
            <a:ext cx="1500" cy="1419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0" name="Google Shape;1780;g13fe8379f17_1_177"/>
          <p:cNvCxnSpPr/>
          <p:nvPr/>
        </p:nvCxnSpPr>
        <p:spPr>
          <a:xfrm>
            <a:off x="6548025" y="3996000"/>
            <a:ext cx="1566000" cy="120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1" name="Google Shape;1781;g13fe8379f17_1_177"/>
          <p:cNvCxnSpPr/>
          <p:nvPr/>
        </p:nvCxnSpPr>
        <p:spPr>
          <a:xfrm flipH="1">
            <a:off x="5650638" y="3989400"/>
            <a:ext cx="901200" cy="9585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82" name="Google Shape;1782;g13fe8379f17_1_177"/>
          <p:cNvSpPr txBox="1"/>
          <p:nvPr/>
        </p:nvSpPr>
        <p:spPr>
          <a:xfrm rot="-2851927">
            <a:off x="5475241" y="4044485"/>
            <a:ext cx="1190799" cy="466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83" name="Google Shape;1783;g13fe8379f17_1_177"/>
          <p:cNvSpPr txBox="1"/>
          <p:nvPr/>
        </p:nvSpPr>
        <p:spPr>
          <a:xfrm rot="-5401732">
            <a:off x="5797650" y="3101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3fd4e87bd9_0_220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789" name="Google Shape;1789;g13fd4e87bd9_0_220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790" name="Google Shape;1790;g13fd4e87bd9_0_220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g13fd4e87bd9_0_2201"/>
          <p:cNvSpPr txBox="1"/>
          <p:nvPr/>
        </p:nvSpPr>
        <p:spPr>
          <a:xfrm>
            <a:off x="844425" y="1588200"/>
            <a:ext cx="62007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Palavras que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frequentemente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aparecem em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contextos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semelhantes têm </a:t>
            </a:r>
            <a:r>
              <a:rPr b="1"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significado</a:t>
            </a: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 semelhante</a:t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2" name="Google Shape;1792;g13fd4e87bd9_0_2201"/>
          <p:cNvSpPr txBox="1"/>
          <p:nvPr/>
        </p:nvSpPr>
        <p:spPr>
          <a:xfrm>
            <a:off x="956925" y="3410850"/>
            <a:ext cx="119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tezgüino alto    óleo cuscuz vinho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3" name="Google Shape;1793;g13fd4e87bd9_0_2201"/>
          <p:cNvSpPr txBox="1"/>
          <p:nvPr/>
        </p:nvSpPr>
        <p:spPr>
          <a:xfrm rot="-2701923">
            <a:off x="2262704" y="2604629"/>
            <a:ext cx="151674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8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4" name="Google Shape;1794;g13fd4e87bd9_0_2201"/>
          <p:cNvSpPr txBox="1"/>
          <p:nvPr/>
        </p:nvSpPr>
        <p:spPr>
          <a:xfrm rot="-2701562">
            <a:off x="2965634" y="2645877"/>
            <a:ext cx="1400284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7BB9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800">
              <a:solidFill>
                <a:srgbClr val="007B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5" name="Google Shape;1795;g13fd4e87bd9_0_2201"/>
          <p:cNvSpPr txBox="1"/>
          <p:nvPr/>
        </p:nvSpPr>
        <p:spPr>
          <a:xfrm rot="-2702108">
            <a:off x="3653813" y="2651729"/>
            <a:ext cx="1383525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B5DD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800">
              <a:solidFill>
                <a:srgbClr val="00B5D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6" name="Google Shape;1796;g13fd4e87bd9_0_2201"/>
          <p:cNvSpPr txBox="1"/>
          <p:nvPr/>
        </p:nvSpPr>
        <p:spPr>
          <a:xfrm rot="-2702063">
            <a:off x="4207077" y="2515830"/>
            <a:ext cx="1767697" cy="4658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80D9EC"/>
                </a:solidFill>
                <a:latin typeface="Quicksand"/>
                <a:ea typeface="Quicksand"/>
                <a:cs typeface="Quicksand"/>
                <a:sym typeface="Quicksand"/>
              </a:rPr>
              <a:t>ALIMENTO</a:t>
            </a:r>
            <a:endParaRPr b="1" sz="1800">
              <a:solidFill>
                <a:srgbClr val="80D9E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7" name="Google Shape;1797;g13fd4e87bd9_0_2201"/>
          <p:cNvSpPr txBox="1"/>
          <p:nvPr/>
        </p:nvSpPr>
        <p:spPr>
          <a:xfrm>
            <a:off x="232447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0.92      0.01     0.75     0.07     0.97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8" name="Google Shape;1798;g13fd4e87bd9_0_2201"/>
          <p:cNvSpPr txBox="1"/>
          <p:nvPr/>
        </p:nvSpPr>
        <p:spPr>
          <a:xfrm>
            <a:off x="300825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0.85      0.01    0.01    0.99 0.95      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99" name="Google Shape;1799;g13fd4e87bd9_0_2201"/>
          <p:cNvSpPr txBox="1"/>
          <p:nvPr/>
        </p:nvSpPr>
        <p:spPr>
          <a:xfrm>
            <a:off x="3692025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0.99      0.01     0.20     0.01     0.98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0" name="Google Shape;1800;g13fd4e87bd9_0_2201"/>
          <p:cNvSpPr txBox="1"/>
          <p:nvPr/>
        </p:nvSpPr>
        <p:spPr>
          <a:xfrm>
            <a:off x="4375800" y="3410850"/>
            <a:ext cx="66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0.98     0.01     0.45      0.99      0.05</a:t>
            </a:r>
            <a:endParaRPr sz="18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1" name="Google Shape;1801;g13fd4e87bd9_0_2201"/>
          <p:cNvSpPr/>
          <p:nvPr/>
        </p:nvSpPr>
        <p:spPr>
          <a:xfrm rot="5400000">
            <a:off x="2580300" y="3186600"/>
            <a:ext cx="1514100" cy="207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5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02" name="Google Shape;1802;g13fd4e87bd9_0_2201"/>
          <p:cNvSpPr txBox="1"/>
          <p:nvPr/>
        </p:nvSpPr>
        <p:spPr>
          <a:xfrm rot="-1732">
            <a:off x="6940650" y="3863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RECIPIENTE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03" name="Google Shape;1803;g13fd4e87bd9_0_2201"/>
          <p:cNvSpPr txBox="1"/>
          <p:nvPr/>
        </p:nvSpPr>
        <p:spPr>
          <a:xfrm rot="-1292">
            <a:off x="7520626" y="4533027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óleo</a:t>
            </a:r>
            <a:endParaRPr b="1" sz="1000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04" name="Google Shape;1804;g13fd4e87bd9_0_2201"/>
          <p:cNvCxnSpPr/>
          <p:nvPr/>
        </p:nvCxnSpPr>
        <p:spPr>
          <a:xfrm rot="10800000">
            <a:off x="6546525" y="2569800"/>
            <a:ext cx="1500" cy="14196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05" name="Google Shape;1805;g13fd4e87bd9_0_2201"/>
          <p:cNvCxnSpPr/>
          <p:nvPr/>
        </p:nvCxnSpPr>
        <p:spPr>
          <a:xfrm>
            <a:off x="6548025" y="3996000"/>
            <a:ext cx="1566000" cy="120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6" name="Google Shape;1806;g13fd4e87bd9_0_2201"/>
          <p:cNvSpPr/>
          <p:nvPr/>
        </p:nvSpPr>
        <p:spPr>
          <a:xfrm>
            <a:off x="6781225" y="2815175"/>
            <a:ext cx="194400" cy="1815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13fd4e87bd9_0_2201"/>
          <p:cNvSpPr/>
          <p:nvPr/>
        </p:nvSpPr>
        <p:spPr>
          <a:xfrm>
            <a:off x="7619425" y="4491575"/>
            <a:ext cx="194400" cy="181500"/>
          </a:xfrm>
          <a:prstGeom prst="ellipse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1F24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g13fd4e87bd9_0_2201"/>
          <p:cNvSpPr txBox="1"/>
          <p:nvPr/>
        </p:nvSpPr>
        <p:spPr>
          <a:xfrm rot="-1292">
            <a:off x="6548026" y="2444377"/>
            <a:ext cx="798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D5A6BD"/>
                </a:solidFill>
                <a:latin typeface="Quicksand"/>
                <a:ea typeface="Quicksand"/>
                <a:cs typeface="Quicksand"/>
                <a:sym typeface="Quicksand"/>
              </a:rPr>
              <a:t>cuscuz</a:t>
            </a:r>
            <a:endParaRPr b="1" sz="1000">
              <a:solidFill>
                <a:srgbClr val="D5A6B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09" name="Google Shape;1809;g13fd4e87bd9_0_2201"/>
          <p:cNvCxnSpPr/>
          <p:nvPr/>
        </p:nvCxnSpPr>
        <p:spPr>
          <a:xfrm flipH="1">
            <a:off x="5650638" y="3989400"/>
            <a:ext cx="901200" cy="958500"/>
          </a:xfrm>
          <a:prstGeom prst="straightConnector1">
            <a:avLst/>
          </a:prstGeom>
          <a:noFill/>
          <a:ln cap="flat" cmpd="sng" w="19050">
            <a:solidFill>
              <a:srgbClr val="41566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10" name="Google Shape;1810;g13fd4e87bd9_0_2201"/>
          <p:cNvSpPr txBox="1"/>
          <p:nvPr/>
        </p:nvSpPr>
        <p:spPr>
          <a:xfrm rot="-2851927">
            <a:off x="5475241" y="4044485"/>
            <a:ext cx="1190799" cy="466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BEBIDA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1" name="Google Shape;1811;g13fd4e87bd9_0_2201"/>
          <p:cNvSpPr txBox="1"/>
          <p:nvPr/>
        </p:nvSpPr>
        <p:spPr>
          <a:xfrm rot="-5401732">
            <a:off x="5797650" y="3101467"/>
            <a:ext cx="1190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AFINIDADE</a:t>
            </a:r>
            <a:endParaRPr b="1" sz="1200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12" name="Google Shape;1812;g13fd4e87bd9_0_2201"/>
          <p:cNvSpPr/>
          <p:nvPr/>
        </p:nvSpPr>
        <p:spPr>
          <a:xfrm>
            <a:off x="6504475" y="3919725"/>
            <a:ext cx="194400" cy="181500"/>
          </a:xfrm>
          <a:prstGeom prst="ellipse">
            <a:avLst/>
          </a:prstGeom>
          <a:gradFill>
            <a:gsLst>
              <a:gs pos="0">
                <a:srgbClr val="85BFC9"/>
              </a:gs>
              <a:gs pos="100000">
                <a:srgbClr val="457D8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77B8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g13fd4e87bd9_0_2201"/>
          <p:cNvSpPr txBox="1"/>
          <p:nvPr/>
        </p:nvSpPr>
        <p:spPr>
          <a:xfrm rot="-1732">
            <a:off x="6427123" y="3990762"/>
            <a:ext cx="595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77B8C2"/>
                </a:solidFill>
                <a:latin typeface="Quicksand"/>
                <a:ea typeface="Quicksand"/>
                <a:cs typeface="Quicksand"/>
                <a:sym typeface="Quicksand"/>
              </a:rPr>
              <a:t>alto</a:t>
            </a:r>
            <a:endParaRPr b="1" sz="1000">
              <a:solidFill>
                <a:srgbClr val="77B8C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3fd4e87bd9_0_226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19" name="Google Shape;1819;g13fd4e87bd9_0_2264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20" name="Google Shape;1820;g13fd4e87bd9_0_2264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g13fd4e87bd9_0_2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8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13ffca64f76_3_3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27" name="Google Shape;1827;g13ffca64f76_3_31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28" name="Google Shape;1828;g13ffca64f76_3_318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g13ffca64f76_3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g13ffca64f76_3_318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Podem conter grupos de palavras semelhantes</a:t>
            </a:r>
            <a:endParaRPr b="0" i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31" name="Google Shape;1831;g13ffca64f76_3_318"/>
          <p:cNvCxnSpPr>
            <a:stCxn id="1832" idx="3"/>
            <a:endCxn id="1833" idx="2"/>
          </p:cNvCxnSpPr>
          <p:nvPr/>
        </p:nvCxnSpPr>
        <p:spPr>
          <a:xfrm flipH="1" rot="10800000">
            <a:off x="3772257" y="1872449"/>
            <a:ext cx="1403400" cy="3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34" name="Google Shape;1834;g13ffca64f76_3_318"/>
          <p:cNvGrpSpPr/>
          <p:nvPr/>
        </p:nvGrpSpPr>
        <p:grpSpPr>
          <a:xfrm>
            <a:off x="5175657" y="1740234"/>
            <a:ext cx="264431" cy="264431"/>
            <a:chOff x="1281538" y="1945688"/>
            <a:chExt cx="1148700" cy="1148700"/>
          </a:xfrm>
        </p:grpSpPr>
        <p:sp>
          <p:nvSpPr>
            <p:cNvPr id="1835" name="Google Shape;1835;g13ffca64f76_3_31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13ffca64f76_3_318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sp>
        <p:nvSpPr>
          <p:cNvPr id="1836" name="Google Shape;1836;g13ffca64f76_3_318"/>
          <p:cNvSpPr txBox="1"/>
          <p:nvPr/>
        </p:nvSpPr>
        <p:spPr>
          <a:xfrm>
            <a:off x="1274748" y="2004675"/>
            <a:ext cx="24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CLUSTERS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13ffca64f76_3_29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7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42" name="Google Shape;1842;g13ffca64f76_3_291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DISTRIBUTIONAL HYPOTHESIS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43" name="Google Shape;1843;g13ffca64f76_3_291"/>
          <p:cNvPicPr preferRelativeResize="0"/>
          <p:nvPr/>
        </p:nvPicPr>
        <p:blipFill rotWithShape="1">
          <a:blip r:embed="rId3">
            <a:alphaModFix amt="8000"/>
          </a:blip>
          <a:srcRect b="39104" l="17499" r="32445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13ffca64f76_3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09" y="1221800"/>
            <a:ext cx="3406382" cy="3693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13ffca64f76_3_291"/>
          <p:cNvSpPr txBox="1"/>
          <p:nvPr/>
        </p:nvSpPr>
        <p:spPr>
          <a:xfrm>
            <a:off x="1274738" y="2410876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Podem conter grupos de palavras semelhantes</a:t>
            </a:r>
            <a:endParaRPr b="0" i="1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6" name="Google Shape;1846;g13ffca64f76_3_291"/>
          <p:cNvSpPr txBox="1"/>
          <p:nvPr/>
        </p:nvSpPr>
        <p:spPr>
          <a:xfrm>
            <a:off x="1274748" y="2004675"/>
            <a:ext cx="24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CLUSTERS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7" name="Google Shape;1847;g13ffca64f76_3_291"/>
          <p:cNvSpPr txBox="1"/>
          <p:nvPr/>
        </p:nvSpPr>
        <p:spPr>
          <a:xfrm>
            <a:off x="1274738" y="3518500"/>
            <a:ext cx="2915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415665"/>
                </a:solidFill>
                <a:latin typeface="Quicksand"/>
                <a:ea typeface="Quicksand"/>
                <a:cs typeface="Quicksand"/>
                <a:sym typeface="Quicksand"/>
              </a:rPr>
              <a:t>Essas características mapeiam o significado das palavras no espaço vetorial</a:t>
            </a:r>
            <a:endParaRPr b="0" i="0" sz="1400" u="none" cap="none" strike="noStrike">
              <a:solidFill>
                <a:srgbClr val="41566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48" name="Google Shape;1848;g13ffca64f76_3_291"/>
          <p:cNvSpPr txBox="1"/>
          <p:nvPr/>
        </p:nvSpPr>
        <p:spPr>
          <a:xfrm>
            <a:off x="1274738" y="3112299"/>
            <a:ext cx="2915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8C3DB"/>
                </a:solidFill>
                <a:latin typeface="Quicksand"/>
                <a:ea typeface="Quicksand"/>
                <a:cs typeface="Quicksand"/>
                <a:sym typeface="Quicksand"/>
              </a:rPr>
              <a:t>DISTÂNCIA E DIREÇÃO</a:t>
            </a:r>
            <a:endParaRPr b="1" i="0" sz="1800" u="none" cap="none" strike="noStrike">
              <a:solidFill>
                <a:srgbClr val="28C3D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849" name="Google Shape;1849;g13ffca64f76_3_291"/>
          <p:cNvCxnSpPr>
            <a:stCxn id="1846" idx="3"/>
            <a:endCxn id="1850" idx="2"/>
          </p:cNvCxnSpPr>
          <p:nvPr/>
        </p:nvCxnSpPr>
        <p:spPr>
          <a:xfrm flipH="1" rot="10800000">
            <a:off x="3772248" y="1872375"/>
            <a:ext cx="1403400" cy="3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g13ffca64f76_3_291"/>
          <p:cNvCxnSpPr>
            <a:stCxn id="1848" idx="3"/>
            <a:endCxn id="1852" idx="2"/>
          </p:cNvCxnSpPr>
          <p:nvPr/>
        </p:nvCxnSpPr>
        <p:spPr>
          <a:xfrm flipH="1" rot="10800000">
            <a:off x="4190438" y="2632299"/>
            <a:ext cx="661800" cy="6831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3" name="Google Shape;1853;g13ffca64f76_3_291"/>
          <p:cNvGrpSpPr/>
          <p:nvPr/>
        </p:nvGrpSpPr>
        <p:grpSpPr>
          <a:xfrm>
            <a:off x="5175657" y="1740234"/>
            <a:ext cx="264431" cy="264431"/>
            <a:chOff x="1281538" y="1945688"/>
            <a:chExt cx="1148700" cy="1148700"/>
          </a:xfrm>
        </p:grpSpPr>
        <p:sp>
          <p:nvSpPr>
            <p:cNvPr id="1854" name="Google Shape;1854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3C4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grpSp>
        <p:nvGrpSpPr>
          <p:cNvPr id="1855" name="Google Shape;1855;g13ffca64f76_3_291"/>
          <p:cNvGrpSpPr/>
          <p:nvPr/>
        </p:nvGrpSpPr>
        <p:grpSpPr>
          <a:xfrm>
            <a:off x="4852282" y="2500234"/>
            <a:ext cx="264431" cy="264431"/>
            <a:chOff x="1281538" y="1945688"/>
            <a:chExt cx="1148700" cy="1148700"/>
          </a:xfrm>
        </p:grpSpPr>
        <p:sp>
          <p:nvSpPr>
            <p:cNvPr id="1856" name="Google Shape;1856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E3B9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  <p:cxnSp>
        <p:nvCxnSpPr>
          <p:cNvPr id="1857" name="Google Shape;1857;g13ffca64f76_3_291"/>
          <p:cNvCxnSpPr>
            <a:stCxn id="1848" idx="3"/>
            <a:endCxn id="1858" idx="2"/>
          </p:cNvCxnSpPr>
          <p:nvPr/>
        </p:nvCxnSpPr>
        <p:spPr>
          <a:xfrm>
            <a:off x="4190438" y="3315399"/>
            <a:ext cx="1952400" cy="798000"/>
          </a:xfrm>
          <a:prstGeom prst="curvedConnector3">
            <a:avLst>
              <a:gd fmla="val 42265" name="adj1"/>
            </a:avLst>
          </a:prstGeom>
          <a:noFill/>
          <a:ln cap="flat" cmpd="sng" w="19050">
            <a:solidFill>
              <a:srgbClr val="41566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59" name="Google Shape;1859;g13ffca64f76_3_291"/>
          <p:cNvGrpSpPr/>
          <p:nvPr/>
        </p:nvGrpSpPr>
        <p:grpSpPr>
          <a:xfrm>
            <a:off x="6142857" y="3981059"/>
            <a:ext cx="264431" cy="264431"/>
            <a:chOff x="1281538" y="1945688"/>
            <a:chExt cx="1148700" cy="1148700"/>
          </a:xfrm>
        </p:grpSpPr>
        <p:sp>
          <p:nvSpPr>
            <p:cNvPr id="1860" name="Google Shape;1860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8BAB42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3780000" dist="38100">
                <a:srgbClr val="252525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g13ffca64f76_3_291"/>
            <p:cNvSpPr/>
            <p:nvPr/>
          </p:nvSpPr>
          <p:spPr>
            <a:xfrm>
              <a:off x="1281538" y="1945688"/>
              <a:ext cx="1148700" cy="1148700"/>
            </a:xfrm>
            <a:prstGeom prst="ellipse">
              <a:avLst/>
            </a:prstGeom>
            <a:solidFill>
              <a:srgbClr val="8BA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E9B0D3"/>
                </a:solidFill>
                <a:latin typeface="Changa One"/>
                <a:ea typeface="Changa One"/>
                <a:cs typeface="Changa One"/>
                <a:sym typeface="Changa One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13d41632c9e_0_29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66" name="Google Shape;1866;g13d41632c9e_0_297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COMO OBTER             WORD EMBEDDINGS? 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67" name="Google Shape;1867;g13d41632c9e_0_297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g13d41632c9e_0_297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Existem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duas maneiras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principais de obter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Aprender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em conjunto com a tarefa principal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	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AutoNum type="arabicPeriod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Carregar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pré-treinadas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 existem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dois grandes grupos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</a:t>
            </a:r>
            <a:endParaRPr i="1"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Estáticas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Contextuais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3ffca64f76_3_34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74" name="Google Shape;1874;g13ffca64f76_3_348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PRÉ-TREINADAS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75" name="Google Shape;1875;g13ffca64f76_3_348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g13ffca64f76_3_348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A principal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lógica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por trás do uso de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pré-treinadas é de que o espaço pré-formado é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Altamente estruturado 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▸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Compõe-se de aspectos genéricos da estrutura da linguagem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Tais </a:t>
            </a:r>
            <a:r>
              <a:rPr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são geralmente computadas usando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estatísticas das ocorrências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das palavras, usando uma variedade de técnicas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Podem ser encontradas gratuitamente para </a:t>
            </a:r>
            <a:r>
              <a:rPr b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carregamento e/ou </a:t>
            </a:r>
            <a:r>
              <a:rPr b="1" i="1"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download</a:t>
            </a:r>
            <a:r>
              <a:rPr lang="pt-BR" sz="18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 em diversos idiomas</a:t>
            </a:r>
            <a:endParaRPr sz="1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g13ffca64f76_3_382"/>
          <p:cNvPicPr preferRelativeResize="0"/>
          <p:nvPr/>
        </p:nvPicPr>
        <p:blipFill rotWithShape="1">
          <a:blip r:embed="rId3">
            <a:alphaModFix/>
          </a:blip>
          <a:srcRect b="0" l="12540" r="12547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g13ffca64f76_3_382"/>
          <p:cNvSpPr/>
          <p:nvPr/>
        </p:nvSpPr>
        <p:spPr>
          <a:xfrm>
            <a:off x="1018100" y="1500207"/>
            <a:ext cx="765434" cy="2140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{</a:t>
            </a:r>
          </a:p>
        </p:txBody>
      </p:sp>
      <p:sp>
        <p:nvSpPr>
          <p:cNvPr id="1883" name="Google Shape;1883;g13ffca64f76_3_382"/>
          <p:cNvSpPr/>
          <p:nvPr/>
        </p:nvSpPr>
        <p:spPr>
          <a:xfrm>
            <a:off x="7362556" y="1500207"/>
            <a:ext cx="763343" cy="214308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D69C"/>
                </a:solidFill>
                <a:latin typeface="Quicksand"/>
              </a:rPr>
              <a:t>}</a:t>
            </a:r>
          </a:p>
        </p:txBody>
      </p:sp>
      <p:sp>
        <p:nvSpPr>
          <p:cNvPr id="1884" name="Google Shape;1884;g13ffca64f76_3_382"/>
          <p:cNvSpPr txBox="1"/>
          <p:nvPr>
            <p:ph idx="1" type="subTitle"/>
          </p:nvPr>
        </p:nvSpPr>
        <p:spPr>
          <a:xfrm>
            <a:off x="1018200" y="1863750"/>
            <a:ext cx="7107600" cy="141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CODE</a:t>
            </a:r>
            <a:endParaRPr sz="8000">
              <a:solidFill>
                <a:srgbClr val="FFFFFF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3fd4e87bd9_0_231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solidFill>
            <a:srgbClr val="1F243C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>
                <a:solidFill>
                  <a:srgbClr val="28C3DB"/>
                </a:solidFill>
              </a:rPr>
              <a:t>8</a:t>
            </a:r>
            <a:endParaRPr>
              <a:solidFill>
                <a:srgbClr val="28C3DB"/>
              </a:solidFill>
            </a:endParaRPr>
          </a:p>
        </p:txBody>
      </p:sp>
      <p:sp>
        <p:nvSpPr>
          <p:cNvPr id="1890" name="Google Shape;1890;g13fd4e87bd9_0_2315"/>
          <p:cNvSpPr txBox="1"/>
          <p:nvPr>
            <p:ph type="title"/>
          </p:nvPr>
        </p:nvSpPr>
        <p:spPr>
          <a:xfrm>
            <a:off x="844425" y="5600"/>
            <a:ext cx="40659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>
                <a:solidFill>
                  <a:srgbClr val="1F243C"/>
                </a:solidFill>
                <a:latin typeface="Quicksand"/>
                <a:ea typeface="Quicksand"/>
                <a:cs typeface="Quicksand"/>
                <a:sym typeface="Quicksand"/>
              </a:rPr>
              <a:t>WORD EMBEDDINGS ESTÁTICAS</a:t>
            </a:r>
            <a:endParaRPr b="1">
              <a:solidFill>
                <a:srgbClr val="1F243C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descr="TESTArtboard 1 copy 7@3x.png" id="1891" name="Google Shape;1891;g13fd4e87bd9_0_2315"/>
          <p:cNvPicPr preferRelativeResize="0"/>
          <p:nvPr/>
        </p:nvPicPr>
        <p:blipFill rotWithShape="1">
          <a:blip r:embed="rId3">
            <a:alphaModFix amt="8000"/>
          </a:blip>
          <a:srcRect b="39104" l="17498" r="32449" t="10755"/>
          <a:stretch/>
        </p:blipFill>
        <p:spPr>
          <a:xfrm rot="-5400000">
            <a:off x="6413749" y="-6499"/>
            <a:ext cx="2723600" cy="2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3fd4e87bd9_0_2315"/>
          <p:cNvSpPr txBox="1"/>
          <p:nvPr>
            <p:ph idx="2" type="body"/>
          </p:nvPr>
        </p:nvSpPr>
        <p:spPr>
          <a:xfrm>
            <a:off x="844425" y="1359600"/>
            <a:ext cx="62442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Também conhecidas como </a:t>
            </a:r>
            <a:r>
              <a:rPr b="1" i="1" lang="pt-BR" sz="1800">
                <a:latin typeface="Quicksand"/>
                <a:ea typeface="Quicksand"/>
                <a:cs typeface="Quicksand"/>
                <a:sym typeface="Quicksand"/>
              </a:rPr>
              <a:t>word embeddings </a:t>
            </a:r>
            <a:r>
              <a:rPr b="1" lang="pt-BR" sz="1800">
                <a:latin typeface="Quicksand"/>
                <a:ea typeface="Quicksand"/>
                <a:cs typeface="Quicksand"/>
                <a:sym typeface="Quicksand"/>
              </a:rPr>
              <a:t>clássicas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▹"/>
            </a:pP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Uma </a:t>
            </a:r>
            <a:r>
              <a:rPr i="1" lang="pt-BR" sz="1800">
                <a:latin typeface="Quicksand"/>
                <a:ea typeface="Quicksand"/>
                <a:cs typeface="Quicksand"/>
                <a:sym typeface="Quicksand"/>
              </a:rPr>
              <a:t>word embedding</a:t>
            </a:r>
            <a:r>
              <a:rPr lang="pt-BR" sz="1800">
                <a:latin typeface="Quicksand"/>
                <a:ea typeface="Quicksand"/>
                <a:cs typeface="Quicksand"/>
                <a:sym typeface="Quicksand"/>
              </a:rPr>
              <a:t> estática trata-se de uma representação de palavra que não varia entre contextos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>
              <a:solidFill>
                <a:srgbClr val="E3B97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